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304" r:id="rId3"/>
    <p:sldId id="260" r:id="rId4"/>
    <p:sldId id="261" r:id="rId5"/>
    <p:sldId id="288" r:id="rId6"/>
    <p:sldId id="296" r:id="rId7"/>
    <p:sldId id="301" r:id="rId8"/>
    <p:sldId id="300" r:id="rId9"/>
    <p:sldId id="263" r:id="rId10"/>
    <p:sldId id="295" r:id="rId11"/>
    <p:sldId id="299" r:id="rId12"/>
    <p:sldId id="293" r:id="rId13"/>
    <p:sldId id="269" r:id="rId14"/>
    <p:sldId id="273" r:id="rId15"/>
    <p:sldId id="308" r:id="rId16"/>
    <p:sldId id="274" r:id="rId17"/>
    <p:sldId id="275" r:id="rId18"/>
    <p:sldId id="302" r:id="rId19"/>
    <p:sldId id="262" r:id="rId20"/>
    <p:sldId id="267" r:id="rId21"/>
    <p:sldId id="272" r:id="rId22"/>
    <p:sldId id="309" r:id="rId23"/>
    <p:sldId id="297" r:id="rId24"/>
    <p:sldId id="276" r:id="rId25"/>
    <p:sldId id="277" r:id="rId26"/>
    <p:sldId id="290" r:id="rId27"/>
    <p:sldId id="291" r:id="rId28"/>
    <p:sldId id="264" r:id="rId29"/>
    <p:sldId id="271" r:id="rId30"/>
    <p:sldId id="270" r:id="rId31"/>
    <p:sldId id="268" r:id="rId32"/>
    <p:sldId id="307" r:id="rId33"/>
    <p:sldId id="298" r:id="rId34"/>
    <p:sldId id="281" r:id="rId35"/>
    <p:sldId id="284" r:id="rId36"/>
    <p:sldId id="283" r:id="rId37"/>
    <p:sldId id="289" r:id="rId38"/>
    <p:sldId id="282" r:id="rId39"/>
    <p:sldId id="285" r:id="rId40"/>
    <p:sldId id="265" r:id="rId41"/>
    <p:sldId id="278" r:id="rId42"/>
    <p:sldId id="279" r:id="rId43"/>
    <p:sldId id="286" r:id="rId44"/>
    <p:sldId id="287" r:id="rId45"/>
    <p:sldId id="292" r:id="rId46"/>
    <p:sldId id="280" r:id="rId47"/>
    <p:sldId id="306" r:id="rId48"/>
    <p:sldId id="266" r:id="rId49"/>
    <p:sldId id="305" r:id="rId50"/>
    <p:sldId id="303" r:id="rId5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8"/>
  </p:normalViewPr>
  <p:slideViewPr>
    <p:cSldViewPr snapToGrid="0">
      <p:cViewPr varScale="1">
        <p:scale>
          <a:sx n="115" d="100"/>
          <a:sy n="115" d="100"/>
        </p:scale>
        <p:origin x="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6C3822-EF6B-731F-A0DA-6B7447FD4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FA056A7-4999-EEBA-242D-E0AC6A96B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E1374A-8AB3-8AFF-EF67-F59448DC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C7D1-D5DA-C04D-8D82-62EDD834707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534CBC-BD43-D23A-AC4F-C5F53B1E5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F402D5-90C0-118A-73E4-EFF38615F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240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A92E9-AA6B-0853-2600-AF632DB98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405031-4562-4559-0A50-42548C602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8E8D0B-E847-A736-8038-4F543C393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C7D1-D5DA-C04D-8D82-62EDD834707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004121-4E54-EEE0-7ECD-B8AD491A5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63843D-9F44-AF45-A8AB-15E2F48D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869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D5CA947-983D-7CF4-527F-F91DC1C27F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7BE983-0E22-A749-51CF-75A610872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86B934-7990-D771-F79E-B50ABD66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C7D1-D5DA-C04D-8D82-62EDD834707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524EBD-4A53-8266-96F5-DD4D54733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5C0785-4F55-2013-1555-CE5E4592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623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B67150-7CB1-A585-AC65-E49472025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1EFF0D-D361-18E3-16E6-B5FCC8A9E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4D5BD8-A4AA-BF61-DB2A-EF0AC66E3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C7D1-D5DA-C04D-8D82-62EDD834707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E23419-2F97-C158-DB97-48EF7BDB1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7BE2B6-597B-7626-A09E-952978EAE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29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01D6A-1BE3-414F-97D9-B149F72B8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E18946-AAFE-5032-FADA-649155354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6F61C-160E-AAE4-5D19-9A038536F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C7D1-D5DA-C04D-8D82-62EDD834707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BFF934-169E-EE98-901C-B78511E1A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5AE30A-7F88-5695-4D38-FDA9FF91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8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A3480-8C03-CEAF-2A2A-92B82A0B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4D6E26-09A2-D5EF-A2CB-422D98ACB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AB22DD8-1210-336A-2E48-46D32CFE9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731D6D-5C2B-7D2F-9F09-B301A6665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C7D1-D5DA-C04D-8D82-62EDD834707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8A458A-04AA-5B58-2798-4424C4827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2F5814-EC35-CA2A-14CC-DBC3EC35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20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B96E7-EDA9-D23E-E685-E8C49D61D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287D0F-476A-6FD1-3A85-CAC3087E5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2BE0BFE-8796-B6F1-C584-D9DAF76B8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D7F41BA-545C-808D-221C-5B33298838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5A229A-3868-9C93-59D5-89FA34DF8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21C72EF-85AC-8579-7883-ACD6C397E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C7D1-D5DA-C04D-8D82-62EDD834707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554C6E4-C63C-0159-70EB-F622D2A9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F21A1CA-56B8-14DB-F348-2CC38174C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19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0AAD77-B8CC-1E5E-ADBD-2EA4CE1C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3F0FD7-BF60-0F0E-B997-C8D93BEAC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C7D1-D5DA-C04D-8D82-62EDD834707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748759-9F79-B683-7CD8-8EF8C899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8CBCA8-0931-505C-0C31-2FD3BDD9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199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5473E28-307B-0856-D6F4-4F0B268D0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C7D1-D5DA-C04D-8D82-62EDD834707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EA744D-C3F9-D4D8-861B-8BC48FDC1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D7A59A-67F9-28F6-7585-FBC0138B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7413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8BE328-A8E6-0EAC-A494-41026970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A67F14-CC9D-C3EC-EFD0-B3C5E78DF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BE264B-43FD-E282-7089-C12E16E2E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1F3C24-872E-1436-EF3A-87AAE84EF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C7D1-D5DA-C04D-8D82-62EDD834707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D9A9CF-3622-7F99-BC90-AFBEB05A6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2D4970-663B-A12A-A8D1-F4BC5765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888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34326E-B392-8FD2-9B28-50181B2D4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A398141-00FC-D84F-F976-223683726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9594752-7140-A1BB-5CF0-F9DAE7A5E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AB0378-BA2C-591A-2865-E5437C55B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C7D1-D5DA-C04D-8D82-62EDD834707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67E67F6-6176-ECB0-0937-7A5EC59C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F536051-F01C-E95C-07DF-68558E0E9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116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27C422-A5AC-F40C-CBF7-FFEE680B8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D58EC1-2393-D208-5E69-578E969A1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C467D4-AD98-978D-DAB0-683D7FA3E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DC7D1-D5DA-C04D-8D82-62EDD834707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1072B8-0B7E-43E3-7D43-41BA8B7F2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4820DC-6C48-3D1D-0771-595FFDC68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38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olokolchikov@inr.r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://dx.doi.org/10.5170/CERN-1994-001.349" TargetMode="External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dx.doi.org/10.5170/CERN-1994-001.349" TargetMode="Externa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5170/CERN-1994-001.349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9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gif"/><Relationship Id="rId4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.jpeg"/><Relationship Id="rId7" Type="http://schemas.openxmlformats.org/officeDocument/2006/relationships/image" Target="../media/image123.png"/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2002" y="519487"/>
            <a:ext cx="12179998" cy="2236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2800" dirty="0"/>
              <a:t>Longitudinal dynamic in NICA Barrier Bucket RF System </a:t>
            </a:r>
          </a:p>
          <a:p>
            <a:pPr algn="ctr">
              <a:spcBef>
                <a:spcPts val="800"/>
              </a:spcBef>
            </a:pPr>
            <a:r>
              <a:rPr lang="en-US" sz="2800" dirty="0"/>
              <a:t>at transition energy, including impedances in BLonD.</a:t>
            </a:r>
            <a:br>
              <a:rPr lang="en-US" sz="2800" dirty="0"/>
            </a:br>
            <a:br>
              <a:rPr lang="en-US" sz="2800" dirty="0"/>
            </a:br>
            <a:r>
              <a:rPr lang="ru-RU" sz="2800" dirty="0"/>
              <a:t>Продольная динамики в ВЧ типа </a:t>
            </a:r>
            <a:r>
              <a:rPr lang="en-US" sz="2800" dirty="0"/>
              <a:t>Barrier Bucket </a:t>
            </a:r>
          </a:p>
          <a:p>
            <a:pPr algn="ctr">
              <a:spcBef>
                <a:spcPts val="800"/>
              </a:spcBef>
            </a:pPr>
            <a:r>
              <a:rPr lang="ru-RU" sz="2800" dirty="0"/>
              <a:t>при критической энергии с учётом импедансов</a:t>
            </a:r>
            <a:r>
              <a:rPr lang="en-US" sz="2800" dirty="0"/>
              <a:t> </a:t>
            </a:r>
            <a:r>
              <a:rPr lang="ru-RU" sz="2800" dirty="0"/>
              <a:t>в</a:t>
            </a:r>
            <a:r>
              <a:rPr lang="en-US" sz="2800" dirty="0"/>
              <a:t> BLonD</a:t>
            </a:r>
            <a:r>
              <a:rPr lang="ru-RU" sz="2800" dirty="0"/>
              <a:t>. </a:t>
            </a:r>
            <a:endParaRPr lang="ru-RU" sz="2800" dirty="0">
              <a:ln>
                <a:noFill/>
              </a:ln>
              <a:solidFill>
                <a:srgbClr val="130B77"/>
              </a:solidFill>
              <a:effectLst/>
              <a:latin typeface="Helvetica Neue" panose="02000503000000020004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31DC3C35-33C2-E9D8-A92A-DA08FD0C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176" y="4224374"/>
            <a:ext cx="2159208" cy="211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20" name="字幕 2">
            <a:extLst>
              <a:ext uri="{FF2B5EF4-FFF2-40B4-BE49-F238E27FC236}">
                <a16:creationId xmlns:a16="http://schemas.microsoft.com/office/drawing/2014/main" id="{93588122-67CA-5A4E-0BEE-DF6E195CB28C}"/>
              </a:ext>
            </a:extLst>
          </p:cNvPr>
          <p:cNvSpPr txBox="1">
            <a:spLocks/>
          </p:cNvSpPr>
          <p:nvPr/>
        </p:nvSpPr>
        <p:spPr>
          <a:xfrm>
            <a:off x="2784754" y="4127596"/>
            <a:ext cx="6614800" cy="231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Докладчик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Колокольчиков С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 1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  <a:hlinkClick r:id="rId3"/>
              </a:rPr>
              <a:t>kolokolchikov@inr.ru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)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Со-авторы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Сеничев Ю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Аксентьев А.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 1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, Мельников А.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 1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, 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Ладыгин В.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 2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, Сыресин Е.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 2</a:t>
            </a:r>
            <a:endParaRPr lang="en-US" sz="18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500" i="1" baseline="30000" dirty="0">
                <a:ea typeface="Times New Roman"/>
                <a:cs typeface="Times New Roman"/>
                <a:sym typeface="Times New Roman"/>
              </a:rPr>
              <a:t>1</a:t>
            </a:r>
            <a:r>
              <a:rPr lang="ru-RU" sz="1500" i="1" dirty="0">
                <a:ea typeface="Times New Roman"/>
                <a:cs typeface="Times New Roman"/>
                <a:sym typeface="Times New Roman"/>
              </a:rPr>
              <a:t>Институт Ядерных Исследований РАН</a:t>
            </a:r>
            <a:r>
              <a:rPr lang="en-US" sz="1500" i="1" dirty="0"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1500" i="1" dirty="0">
                <a:ea typeface="Times New Roman"/>
                <a:cs typeface="Times New Roman"/>
                <a:sym typeface="Times New Roman"/>
              </a:rPr>
              <a:t>Москва, Россия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500" i="1" baseline="30000" dirty="0">
                <a:ea typeface="Times New Roman" panose="02020603050405020304" pitchFamily="18" charset="0"/>
                <a:cs typeface="Arial Unicode MS" panose="020B0604020202020204" pitchFamily="34" charset="-128"/>
              </a:rPr>
              <a:t>2</a:t>
            </a:r>
            <a:r>
              <a:rPr lang="ru-RU" sz="1500" i="1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Объединенный Институт Ядерных Исследований, Дубна, Россия.</a:t>
            </a:r>
            <a:endParaRPr lang="ru-RU" sz="1500" dirty="0">
              <a:ea typeface="Times New Roman"/>
              <a:cs typeface="Times New Roman"/>
              <a:sym typeface="Times New Roman"/>
            </a:endParaRP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b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</a:b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Москва, 10 июля 2023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г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endParaRPr lang="ru-RU" sz="16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0B00D81-F282-02EA-B232-FC2712A0218C}"/>
              </a:ext>
            </a:extLst>
          </p:cNvPr>
          <p:cNvCxnSpPr>
            <a:cxnSpLocks/>
          </p:cNvCxnSpPr>
          <p:nvPr/>
        </p:nvCxnSpPr>
        <p:spPr>
          <a:xfrm>
            <a:off x="-28313" y="3429000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日付プレースホルダー 14">
            <a:extLst>
              <a:ext uri="{FF2B5EF4-FFF2-40B4-BE49-F238E27FC236}">
                <a16:creationId xmlns:a16="http://schemas.microsoft.com/office/drawing/2014/main" id="{E601BE9D-FEBE-24F9-4432-F3A0FC9A3EEE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23" name="テキスト ボックス 91">
            <a:extLst>
              <a:ext uri="{FF2B5EF4-FFF2-40B4-BE49-F238E27FC236}">
                <a16:creationId xmlns:a16="http://schemas.microsoft.com/office/drawing/2014/main" id="{75862D24-6075-23A2-BE91-EAD325A24ACF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3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2685618"/>
            <a:ext cx="1217999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>
                <a:latin typeface="+mn-lt"/>
              </a:rPr>
              <a:t>Barrier Bucket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3481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Coasting Beam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E7145-1A98-1F5D-B0ED-41FA9F6C8A5F}"/>
              </a:ext>
            </a:extLst>
          </p:cNvPr>
          <p:cNvSpPr txBox="1"/>
          <p:nvPr/>
        </p:nvSpPr>
        <p:spPr>
          <a:xfrm>
            <a:off x="204283" y="5840009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E930C0-05B2-5497-3860-44EA3518E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822" y="1393329"/>
            <a:ext cx="7884356" cy="35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24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Phase portraits of different BB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241546-2EA4-9BFB-4D19-90BF40F6F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8" y="1128795"/>
            <a:ext cx="5938342" cy="43400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07136E-3DD4-0CF6-1F2B-8B2F8586F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28795"/>
            <a:ext cx="5969093" cy="434002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9791CC8-C208-6976-5954-E7E1F20E7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484" y="5632538"/>
            <a:ext cx="7073900" cy="635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D61BF0-C67D-E378-7FC1-572BCFBBB5D4}"/>
              </a:ext>
            </a:extLst>
          </p:cNvPr>
          <p:cNvSpPr txBox="1"/>
          <p:nvPr/>
        </p:nvSpPr>
        <p:spPr>
          <a:xfrm>
            <a:off x="204283" y="5840009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</p:spTree>
    <p:extLst>
      <p:ext uri="{BB962C8B-B14F-4D97-AF65-F5344CB8AC3E}">
        <p14:creationId xmlns:p14="http://schemas.microsoft.com/office/powerpoint/2010/main" val="3943810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Barrier Bucket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81969-BC88-8C4D-E6EC-06464F62BD49}"/>
              </a:ext>
            </a:extLst>
          </p:cNvPr>
          <p:cNvSpPr txBox="1"/>
          <p:nvPr/>
        </p:nvSpPr>
        <p:spPr>
          <a:xfrm>
            <a:off x="204283" y="5840009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95BFD4-9CE8-D1EA-05AA-E0035BB88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058" y="1151844"/>
            <a:ext cx="7938326" cy="512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2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4564"/>
            <a:ext cx="12179998" cy="537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Ferrite-loaded cavity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8263655-4237-095D-1226-CF64E6B83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83" y="2310432"/>
            <a:ext cx="6694077" cy="26694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7E090A-424F-8FBC-93FE-A0311CE86271}"/>
              </a:ext>
            </a:extLst>
          </p:cNvPr>
          <p:cNvSpPr txBox="1"/>
          <p:nvPr/>
        </p:nvSpPr>
        <p:spPr>
          <a:xfrm>
            <a:off x="204283" y="5840009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19E22B-5D1B-832C-FD79-8EC4970FE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83" y="1205780"/>
            <a:ext cx="7581900" cy="812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95C2BE-DA66-DAF2-ACE5-91EE5E16B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994" y="5032840"/>
            <a:ext cx="74676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17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4564"/>
            <a:ext cx="12179998" cy="537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Ferrite-loaded cavity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7E090A-424F-8FBC-93FE-A0311CE86271}"/>
              </a:ext>
            </a:extLst>
          </p:cNvPr>
          <p:cNvSpPr txBox="1"/>
          <p:nvPr/>
        </p:nvSpPr>
        <p:spPr>
          <a:xfrm>
            <a:off x="204283" y="5840009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76FD5A-46FD-EE1A-75B3-F15B2CA71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88" y="2421827"/>
            <a:ext cx="6101903" cy="27701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2166CD-8C39-22D9-85F6-E69248DFD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83" y="1040937"/>
            <a:ext cx="7620000" cy="111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19EED6-167B-7B3A-6D60-4F3D714A6422}"/>
              </a:ext>
            </a:extLst>
          </p:cNvPr>
          <p:cNvSpPr txBox="1"/>
          <p:nvPr/>
        </p:nvSpPr>
        <p:spPr>
          <a:xfrm>
            <a:off x="7620878" y="2789908"/>
            <a:ext cx="45591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F</a:t>
            </a:r>
            <a:r>
              <a:rPr lang="en-US" dirty="0">
                <a:effectLst/>
                <a:latin typeface="Helvetica" pitchFamily="2" charset="0"/>
              </a:rPr>
              <a:t>errite-loaded cavity:</a:t>
            </a:r>
          </a:p>
          <a:p>
            <a:pPr algn="ctr"/>
            <a:endParaRPr lang="en-US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Fermilab Antiproton </a:t>
            </a:r>
            <a:r>
              <a:rPr lang="en-US" dirty="0" err="1">
                <a:effectLst/>
                <a:latin typeface="Helvetica" pitchFamily="2" charset="0"/>
              </a:rPr>
              <a:t>Debuncher</a:t>
            </a:r>
            <a:endParaRPr lang="en-US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Fermilab Recycler 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GSI Experimental Storage Ring</a:t>
            </a:r>
          </a:p>
        </p:txBody>
      </p:sp>
    </p:spTree>
    <p:extLst>
      <p:ext uri="{BB962C8B-B14F-4D97-AF65-F5344CB8AC3E}">
        <p14:creationId xmlns:p14="http://schemas.microsoft.com/office/powerpoint/2010/main" val="3082562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4564"/>
            <a:ext cx="12179998" cy="537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MA-loaded cavities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76E982-54E3-CAF9-0023-B4E5E8F749BC}"/>
              </a:ext>
            </a:extLst>
          </p:cNvPr>
          <p:cNvSpPr txBox="1"/>
          <p:nvPr/>
        </p:nvSpPr>
        <p:spPr>
          <a:xfrm>
            <a:off x="8130059" y="1315694"/>
            <a:ext cx="38322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MA-loaded cavities:</a:t>
            </a:r>
            <a:endParaRPr lang="en-US" sz="1800" dirty="0">
              <a:latin typeface="Helvetica" pitchFamily="2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Helvetica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Fermilab Main Injector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BNL Alternating Gradient Synchrotron (AGS),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KEK Digital Accelerator (DA)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KEK Proton Synchrotron (PS)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Facility for Antiproton and Ion Research (FAIR)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High Energy Storage Ring (HESR)</a:t>
            </a: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Helvetica" pitchFamily="2" charset="0"/>
              </a:rPr>
              <a:t>Schwerionensynchrotron</a:t>
            </a:r>
            <a:endParaRPr lang="en-US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(SIS100)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Experimental Storage Ring (ESR)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COSY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53663A-717B-B5C1-8591-8228DBB940D5}"/>
              </a:ext>
            </a:extLst>
          </p:cNvPr>
          <p:cNvSpPr txBox="1"/>
          <p:nvPr/>
        </p:nvSpPr>
        <p:spPr>
          <a:xfrm>
            <a:off x="204283" y="5840009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8EC8CD-ED3E-7C3D-5065-328F3F2A8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83" y="1648024"/>
            <a:ext cx="7594600" cy="1549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8F60CB2-485D-DC6F-F723-244CBB97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83" y="3873808"/>
            <a:ext cx="7543800" cy="1244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CEA1A3-B3FE-E836-CA08-74A3F99171BD}"/>
              </a:ext>
            </a:extLst>
          </p:cNvPr>
          <p:cNvSpPr txBox="1"/>
          <p:nvPr/>
        </p:nvSpPr>
        <p:spPr>
          <a:xfrm>
            <a:off x="229683" y="1207728"/>
            <a:ext cx="107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What is it</a:t>
            </a:r>
            <a:endParaRPr lang="ru-RU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07370-A8C3-6682-8E6A-A3F1D1C3825D}"/>
              </a:ext>
            </a:extLst>
          </p:cNvPr>
          <p:cNvSpPr txBox="1"/>
          <p:nvPr/>
        </p:nvSpPr>
        <p:spPr>
          <a:xfrm>
            <a:off x="224286" y="3423540"/>
            <a:ext cx="115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Difference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1572002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4564"/>
            <a:ext cx="12179998" cy="537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ESR BB system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692CFC-D855-9C56-6D5F-102BCCCB18D2}"/>
              </a:ext>
            </a:extLst>
          </p:cNvPr>
          <p:cNvSpPr txBox="1"/>
          <p:nvPr/>
        </p:nvSpPr>
        <p:spPr>
          <a:xfrm>
            <a:off x="204283" y="5840009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D3DAD24-2907-43B7-272A-114DDC48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591" y="3321779"/>
            <a:ext cx="5418883" cy="304927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D62BD2-13E9-3A52-4090-6A57C23EF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03" y="940964"/>
            <a:ext cx="4493795" cy="30186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91C3F9-EEEA-4FE6-0732-C87BDF48F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74748"/>
            <a:ext cx="4861930" cy="393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9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4564"/>
            <a:ext cx="12179998" cy="537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 of stacking with BB</a:t>
            </a:r>
            <a:endParaRPr lang="en-US" sz="3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A9C2B8-A26A-E0C7-50B4-B3A2EB9EC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391" y="997243"/>
            <a:ext cx="7156285" cy="5431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01E418-B002-BCF1-1D23-CA23C8A15E26}"/>
              </a:ext>
            </a:extLst>
          </p:cNvPr>
          <p:cNvSpPr txBox="1"/>
          <p:nvPr/>
        </p:nvSpPr>
        <p:spPr>
          <a:xfrm>
            <a:off x="204283" y="5840009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</p:spTree>
    <p:extLst>
      <p:ext uri="{BB962C8B-B14F-4D97-AF65-F5344CB8AC3E}">
        <p14:creationId xmlns:p14="http://schemas.microsoft.com/office/powerpoint/2010/main" val="96906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NICA Elements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B573D3-D193-731B-11EB-E1385D8E9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218" y="986523"/>
            <a:ext cx="7773564" cy="538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7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Abstract</a:t>
            </a:r>
            <a:endParaRPr lang="ru-RU" sz="3200" b="1" dirty="0">
              <a:ln>
                <a:noFill/>
              </a:ln>
              <a:solidFill>
                <a:srgbClr val="130B77"/>
              </a:solidFill>
              <a:effectLst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C795757F-55BF-A660-B754-93965AD6B1E0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7" name="テキスト ボックス 91">
            <a:extLst>
              <a:ext uri="{FF2B5EF4-FFF2-40B4-BE49-F238E27FC236}">
                <a16:creationId xmlns:a16="http://schemas.microsoft.com/office/drawing/2014/main" id="{1E696817-8D28-E40F-B658-990547CD1148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236BC-8BB5-7D0E-39AD-9777E3B60E02}"/>
              </a:ext>
            </a:extLst>
          </p:cNvPr>
          <p:cNvSpPr txBox="1"/>
          <p:nvPr/>
        </p:nvSpPr>
        <p:spPr>
          <a:xfrm>
            <a:off x="1660414" y="1569880"/>
            <a:ext cx="85884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В работе исследуется влияние импедансов пространственного заряда, а также ВЧ резонаторов на продольную динамику во время процедуры прохождения критической энергии</a:t>
            </a:r>
            <a:r>
              <a:rPr lang="en-US" dirty="0"/>
              <a:t> </a:t>
            </a:r>
            <a:r>
              <a:rPr lang="ru-RU" dirty="0"/>
              <a:t>скачком. Отличительной особенностью является применение ВЧ барьерного типа, результатом его использования является специфическое распределение пучка в фазовом пространстве,  отличное от классического, образованного гармоническим ВЧ.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2B9C7-2DA9-59AE-AC26-7C55C3E072CF}"/>
              </a:ext>
            </a:extLst>
          </p:cNvPr>
          <p:cNvSpPr txBox="1"/>
          <p:nvPr/>
        </p:nvSpPr>
        <p:spPr>
          <a:xfrm>
            <a:off x="1660415" y="3993411"/>
            <a:ext cx="858843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dirty="0"/>
              <a:t>The paper investigates the influence of space charge impedances, as well as RF</a:t>
            </a:r>
            <a:r>
              <a:rPr lang="ru-RU" dirty="0"/>
              <a:t> </a:t>
            </a:r>
            <a:r>
              <a:rPr lang="en-US" dirty="0"/>
              <a:t>resonators, </a:t>
            </a:r>
            <a:r>
              <a:rPr lang="ru-RU" dirty="0"/>
              <a:t> </a:t>
            </a:r>
            <a:r>
              <a:rPr lang="en-US" dirty="0"/>
              <a:t>on longitudinal dynamics during the procedure of transition energy crossing with a jump.</a:t>
            </a:r>
            <a:r>
              <a:rPr lang="ru-RU" dirty="0"/>
              <a:t> </a:t>
            </a:r>
            <a:r>
              <a:rPr lang="en-US" dirty="0"/>
              <a:t>A distinctive feature is the use of Barrier Bucket RF, as a result </a:t>
            </a:r>
            <a:br>
              <a:rPr lang="ru-RU" dirty="0"/>
            </a:br>
            <a:r>
              <a:rPr lang="en-US" dirty="0"/>
              <a:t>a specific distribution of the beam in the phase space,</a:t>
            </a:r>
            <a:r>
              <a:rPr lang="ru-RU" dirty="0"/>
              <a:t> </a:t>
            </a:r>
            <a:r>
              <a:rPr lang="en-US" dirty="0"/>
              <a:t>different from the classical one formed by harmonic RF.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7173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Barrier Bucket at NICA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3A922BF-FB00-EAD7-A3B1-95DB328A1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380" y="3598921"/>
            <a:ext cx="3348565" cy="27246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881076F-3DDD-3089-F824-224DFDD89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8" y="1001890"/>
            <a:ext cx="4343377" cy="529050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13FCD0F-A52A-8ECB-D1EF-72FD013EC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027" y="992609"/>
            <a:ext cx="4229100" cy="19685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41F216-C87C-DA14-33BE-7A49B9796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292" y="3315840"/>
            <a:ext cx="4132570" cy="10735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781E5B-B4F2-26C2-9A18-9277A305DFC6}"/>
              </a:ext>
            </a:extLst>
          </p:cNvPr>
          <p:cNvSpPr txBox="1"/>
          <p:nvPr/>
        </p:nvSpPr>
        <p:spPr>
          <a:xfrm>
            <a:off x="9447323" y="1048819"/>
            <a:ext cx="25876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A. </a:t>
            </a:r>
            <a:r>
              <a:rPr lang="en-US" sz="1200" dirty="0" err="1">
                <a:effectLst/>
                <a:latin typeface="Helvetica" pitchFamily="2" charset="0"/>
              </a:rPr>
              <a:t>Tribendis</a:t>
            </a:r>
            <a:r>
              <a:rPr lang="en-US" sz="1200" dirty="0">
                <a:effectLst/>
                <a:latin typeface="Helvetica" pitchFamily="2" charset="0"/>
              </a:rPr>
              <a:t> and others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 err="1">
                <a:latin typeface="Helvetica" pitchFamily="2" charset="0"/>
              </a:rPr>
              <a:t>C</a:t>
            </a:r>
            <a:r>
              <a:rPr lang="en-US" sz="1200" dirty="0" err="1">
                <a:effectLst/>
                <a:latin typeface="Helvetica" pitchFamily="2" charset="0"/>
              </a:rPr>
              <a:t>onstraction</a:t>
            </a:r>
            <a:r>
              <a:rPr lang="en-US" sz="1200" dirty="0">
                <a:effectLst/>
                <a:latin typeface="Helvetica" pitchFamily="2" charset="0"/>
              </a:rPr>
              <a:t> and first test results of the barrier and harmonic RF systems for the NICA collider, IPAC2021, Campinas, SP, Brazil, doi:10.18429/JACoW-IPAC2021-MOPAB365</a:t>
            </a:r>
          </a:p>
        </p:txBody>
      </p:sp>
    </p:spTree>
    <p:extLst>
      <p:ext uri="{BB962C8B-B14F-4D97-AF65-F5344CB8AC3E}">
        <p14:creationId xmlns:p14="http://schemas.microsoft.com/office/powerpoint/2010/main" val="3868774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Barrier Bucket at NICA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494463-39ED-25AF-E733-243529B4B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396" y="3567662"/>
            <a:ext cx="4189358" cy="28017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E027EE-6D25-D437-6345-CA51549B1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396" y="999675"/>
            <a:ext cx="4174370" cy="2468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864CDB-0699-31F9-4B23-5A2D86DF0692}"/>
              </a:ext>
            </a:extLst>
          </p:cNvPr>
          <p:cNvSpPr txBox="1"/>
          <p:nvPr/>
        </p:nvSpPr>
        <p:spPr>
          <a:xfrm>
            <a:off x="115613" y="5559730"/>
            <a:ext cx="3586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A.M. Malyshev and others, Barrier station RF1 of the NICA collider. Design features and influence on beam dynamics, RuPAC2021, </a:t>
            </a:r>
            <a:r>
              <a:rPr lang="en-US" sz="1200" dirty="0" err="1">
                <a:effectLst/>
                <a:latin typeface="Helvetica" pitchFamily="2" charset="0"/>
              </a:rPr>
              <a:t>Alushta</a:t>
            </a:r>
            <a:r>
              <a:rPr lang="en-US" sz="1200" dirty="0">
                <a:effectLst/>
                <a:latin typeface="Helvetica" pitchFamily="2" charset="0"/>
              </a:rPr>
              <a:t>, Russia, doi:10.18429/JACoW-RuPAC2021-WEPSC15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106C4B5-6DF2-CF14-936F-F5477522D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13" y="1024004"/>
            <a:ext cx="4947454" cy="324870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244809-FB7C-C2FD-2C35-C78C2FBEE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270" y="4348269"/>
            <a:ext cx="4006852" cy="172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95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Barrier Bucket Summarize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E502B-51E6-E96C-F926-68A5B770B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1137467"/>
            <a:ext cx="5600700" cy="2260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AD1FAED-0500-A34C-C994-947015CAC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0" y="3558474"/>
            <a:ext cx="5689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13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2685618"/>
            <a:ext cx="1217999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>
                <a:latin typeface="+mn-lt"/>
              </a:rPr>
              <a:t>Impedance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546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Impedances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FF7218-A217-A071-B9BA-ED888F3F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06" y="1103025"/>
            <a:ext cx="3731653" cy="2051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7DC66B-593D-299B-FBBD-14BEE1EA7E71}"/>
              </a:ext>
            </a:extLst>
          </p:cNvPr>
          <p:cNvSpPr txBox="1"/>
          <p:nvPr/>
        </p:nvSpPr>
        <p:spPr>
          <a:xfrm>
            <a:off x="106252" y="5527439"/>
            <a:ext cx="37316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Laclare, J L (ESRF, Grenoble), </a:t>
            </a:r>
            <a:r>
              <a:rPr lang="en-US" sz="12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oasting beam longitudinal coherent instabilities, 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 - CERN Accelerator School : 5th General Accelerator Physics Course, pp.349-384, DOI: 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DO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10.5170/CERN-1994-001.349</a:t>
            </a:r>
            <a:endParaRPr lang="en-US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11B1B3A-2CD1-8370-140B-1EDD9687D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629" y="1366309"/>
            <a:ext cx="6667500" cy="2921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AD4087D-D3C3-4243-D17C-B10EDD995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626" y="1658409"/>
            <a:ext cx="7112000" cy="596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33507D-405E-E445-CD05-97CC817B9577}"/>
              </a:ext>
            </a:extLst>
          </p:cNvPr>
          <p:cNvSpPr txBox="1"/>
          <p:nvPr/>
        </p:nvSpPr>
        <p:spPr>
          <a:xfrm>
            <a:off x="4561626" y="972526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Impedance:</a:t>
            </a:r>
            <a:endParaRPr lang="ru-RU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728D9FA-DAF8-F3E3-4B0E-3F148BF3F0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9592" y="4194327"/>
            <a:ext cx="7327900" cy="22098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3B2EF21-1889-D89E-BDCF-6A45DBEFF2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06" y="3169500"/>
            <a:ext cx="3958860" cy="22097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A47F51F-6140-9EAA-496F-7628BC38A0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1586" y="2416983"/>
            <a:ext cx="71501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79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Space Charge Impedance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8EE73F-AD97-A522-5E59-9ED80530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29" y="2026430"/>
            <a:ext cx="6749934" cy="417643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F1D8454-098B-BE64-FE39-7C4654C0F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03" y="1191752"/>
            <a:ext cx="2247900" cy="7112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7A81A01-92A5-8C65-F8E5-7D71A2D6B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6" y="1218397"/>
            <a:ext cx="3651250" cy="6657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8A0167-9753-D02C-A422-6698ECAE3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21" y="3049025"/>
            <a:ext cx="4254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45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Dispersion Relation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BAFE57-6A8D-6CED-0785-2163A2B2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51" y="1048280"/>
            <a:ext cx="7772400" cy="341046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7EF33E6-EF03-B90E-75C1-3816336ED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451" y="4458744"/>
            <a:ext cx="7772400" cy="10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D68699-6A94-478D-6982-181EF079D48F}"/>
              </a:ext>
            </a:extLst>
          </p:cNvPr>
          <p:cNvSpPr txBox="1"/>
          <p:nvPr/>
        </p:nvSpPr>
        <p:spPr>
          <a:xfrm>
            <a:off x="106252" y="5527439"/>
            <a:ext cx="40610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Helvetica" pitchFamily="2" charset="0"/>
                <a:cs typeface="Times New Roman" panose="02020603050405020304" pitchFamily="18" charset="0"/>
              </a:rPr>
              <a:t>Laclare, J L (ESRF, Grenoble), </a:t>
            </a:r>
            <a:r>
              <a:rPr lang="en-US" sz="1200" b="0" i="0" dirty="0">
                <a:latin typeface="Helvetica" pitchFamily="2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oasting beam longitudinal coherent instabilities, </a:t>
            </a:r>
            <a:r>
              <a:rPr lang="en-US" sz="1200" b="0" i="0" dirty="0">
                <a:effectLst/>
                <a:latin typeface="Helvetica" pitchFamily="2" charset="0"/>
                <a:cs typeface="Times New Roman" panose="02020603050405020304" pitchFamily="18" charset="0"/>
              </a:rPr>
              <a:t>CAS - CERN Accelerator School : 5th General Accelerator Physics Course, pp.349-384, DOI: </a:t>
            </a:r>
            <a:r>
              <a:rPr lang="en-US" sz="1200" b="0" i="0" dirty="0">
                <a:effectLst/>
                <a:latin typeface="Helvetica" pitchFamily="2" charset="0"/>
                <a:cs typeface="Times New Roman" panose="02020603050405020304" pitchFamily="18" charset="0"/>
                <a:hlinkClick r:id="rId5" tooltip="DO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10.5170/CERN-1994-001.349</a:t>
            </a:r>
            <a:endParaRPr lang="en-US" sz="1200" dirty="0">
              <a:effectLst/>
              <a:latin typeface="Helvetica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669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lasov’s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Equation and Dispersion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elation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C12E9-AB9D-F779-FEB9-E643B4324544}"/>
              </a:ext>
            </a:extLst>
          </p:cNvPr>
          <p:cNvSpPr txBox="1"/>
          <p:nvPr/>
        </p:nvSpPr>
        <p:spPr>
          <a:xfrm>
            <a:off x="106252" y="5527439"/>
            <a:ext cx="40610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Helvetica" pitchFamily="2" charset="0"/>
                <a:cs typeface="Times New Roman" panose="02020603050405020304" pitchFamily="18" charset="0"/>
              </a:rPr>
              <a:t>Laclare, J L (ESRF, Grenoble), </a:t>
            </a:r>
            <a:r>
              <a:rPr lang="en-US" sz="1200" b="0" i="0" dirty="0">
                <a:latin typeface="Helvetica" pitchFamily="2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oasting beam longitudinal coherent instabilities, </a:t>
            </a:r>
            <a:r>
              <a:rPr lang="en-US" sz="1200" b="0" i="0" dirty="0">
                <a:effectLst/>
                <a:latin typeface="Helvetica" pitchFamily="2" charset="0"/>
                <a:cs typeface="Times New Roman" panose="02020603050405020304" pitchFamily="18" charset="0"/>
              </a:rPr>
              <a:t>CAS - CERN Accelerator School : 5th General Accelerator Physics Course, pp.349-384, DOI: </a:t>
            </a:r>
            <a:r>
              <a:rPr lang="en-US" sz="1200" b="0" i="0" dirty="0">
                <a:effectLst/>
                <a:latin typeface="Helvetica" pitchFamily="2" charset="0"/>
                <a:cs typeface="Times New Roman" panose="02020603050405020304" pitchFamily="18" charset="0"/>
                <a:hlinkClick r:id="rId3" tooltip="DO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10.5170/CERN-1994-001.349</a:t>
            </a:r>
            <a:endParaRPr lang="en-US" sz="1200" dirty="0">
              <a:effectLst/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9E2A8E-5CBC-56E0-AD65-9076402B0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171060"/>
            <a:ext cx="7772400" cy="22845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7EDB7B-CA72-FCCE-B726-CED15680F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130455"/>
            <a:ext cx="7772400" cy="182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99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Impedances NICA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BCA90C-B983-0429-A9B7-E7C614B5E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065" y="1048819"/>
            <a:ext cx="4182627" cy="40532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335D99-C814-60D3-17E1-75B7ABA2B375}"/>
              </a:ext>
            </a:extLst>
          </p:cNvPr>
          <p:cNvSpPr txBox="1"/>
          <p:nvPr/>
        </p:nvSpPr>
        <p:spPr>
          <a:xfrm>
            <a:off x="128222" y="5524663"/>
            <a:ext cx="3776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effectLst/>
                <a:latin typeface="Helvetica" pitchFamily="2" charset="0"/>
              </a:rPr>
              <a:t>П.Р. Зенкевич, А.А. Коломиец</a:t>
            </a:r>
            <a:endParaRPr lang="en-US" sz="1200" dirty="0">
              <a:latin typeface="Helvetica" pitchFamily="2" charset="0"/>
            </a:endParaRPr>
          </a:p>
          <a:p>
            <a:r>
              <a:rPr lang="ru-RU" sz="1200" dirty="0">
                <a:latin typeface="Helvetica" pitchFamily="2" charset="0"/>
              </a:rPr>
              <a:t>Э</a:t>
            </a:r>
            <a:r>
              <a:rPr lang="ru-RU" sz="1200" dirty="0">
                <a:effectLst/>
                <a:latin typeface="Helvetica" pitchFamily="2" charset="0"/>
              </a:rPr>
              <a:t>лектромагнитное моделирование</a:t>
            </a:r>
          </a:p>
          <a:p>
            <a:r>
              <a:rPr lang="ru-RU" sz="1200" dirty="0">
                <a:effectLst/>
                <a:latin typeface="Helvetica" pitchFamily="2" charset="0"/>
              </a:rPr>
              <a:t>элементов структуры коллайдера </a:t>
            </a:r>
            <a:r>
              <a:rPr lang="en-US" sz="1200" dirty="0">
                <a:effectLst/>
                <a:latin typeface="Helvetica" pitchFamily="2" charset="0"/>
              </a:rPr>
              <a:t>NICA</a:t>
            </a:r>
            <a:endParaRPr lang="ru-RU" sz="1200" dirty="0">
              <a:effectLst/>
              <a:latin typeface="Helvetica" pitchFamily="2" charset="0"/>
            </a:endParaRPr>
          </a:p>
          <a:p>
            <a:r>
              <a:rPr lang="ru-RU" sz="1200" dirty="0">
                <a:effectLst/>
                <a:latin typeface="Helvetica" pitchFamily="2" charset="0"/>
              </a:rPr>
              <a:t>Письма в ЭЧАЯ. 2020. Т. 17, № 4(229). С. 445–452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3AB7AF5-8E9A-D9BB-5478-912AC67C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5" y="1110400"/>
            <a:ext cx="6726573" cy="88198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8178A96-2B25-A194-C864-D5042E5EF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375" y="2248407"/>
            <a:ext cx="2803306" cy="235204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25CEAE-AAD4-6B94-C05D-F6C9FA290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48" y="1937763"/>
            <a:ext cx="4769727" cy="249519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7E13A63-40B9-2491-C607-83E362C41B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302" y="5043632"/>
            <a:ext cx="6618681" cy="127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87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NON-RF Impedances NICA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35D99-C814-60D3-17E1-75B7ABA2B375}"/>
              </a:ext>
            </a:extLst>
          </p:cNvPr>
          <p:cNvSpPr txBox="1"/>
          <p:nvPr/>
        </p:nvSpPr>
        <p:spPr>
          <a:xfrm>
            <a:off x="128222" y="5524663"/>
            <a:ext cx="3776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effectLst/>
                <a:latin typeface="Helvetica" pitchFamily="2" charset="0"/>
              </a:rPr>
              <a:t>П.Р. Зенкевич, А.А. Коломиец</a:t>
            </a:r>
            <a:endParaRPr lang="en-US" sz="1200" dirty="0">
              <a:latin typeface="Helvetica" pitchFamily="2" charset="0"/>
            </a:endParaRPr>
          </a:p>
          <a:p>
            <a:r>
              <a:rPr lang="ru-RU" sz="1200" dirty="0">
                <a:latin typeface="Helvetica" pitchFamily="2" charset="0"/>
              </a:rPr>
              <a:t>Э</a:t>
            </a:r>
            <a:r>
              <a:rPr lang="ru-RU" sz="1200" dirty="0">
                <a:effectLst/>
                <a:latin typeface="Helvetica" pitchFamily="2" charset="0"/>
              </a:rPr>
              <a:t>лектромагнитное моделирование</a:t>
            </a:r>
          </a:p>
          <a:p>
            <a:r>
              <a:rPr lang="ru-RU" sz="1200" dirty="0">
                <a:effectLst/>
                <a:latin typeface="Helvetica" pitchFamily="2" charset="0"/>
              </a:rPr>
              <a:t>элементов структуры коллайдера </a:t>
            </a:r>
            <a:r>
              <a:rPr lang="en-US" sz="1200" dirty="0">
                <a:effectLst/>
                <a:latin typeface="Helvetica" pitchFamily="2" charset="0"/>
              </a:rPr>
              <a:t>NICA</a:t>
            </a:r>
            <a:endParaRPr lang="ru-RU" sz="1200" dirty="0">
              <a:effectLst/>
              <a:latin typeface="Helvetica" pitchFamily="2" charset="0"/>
            </a:endParaRPr>
          </a:p>
          <a:p>
            <a:r>
              <a:rPr lang="ru-RU" sz="1200" dirty="0">
                <a:effectLst/>
                <a:latin typeface="Helvetica" pitchFamily="2" charset="0"/>
              </a:rPr>
              <a:t>Письма в ЭЧАЯ. 2020. Т. 17, № 4(229). С. 445–452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A07CAD-33DE-0CB2-964B-4DF25153B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24" y="2260553"/>
            <a:ext cx="5265870" cy="22466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CCCA54-019A-1E26-EC36-95A0BD38D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543" y="2184199"/>
            <a:ext cx="5982233" cy="224660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83F5A96-C2A7-FEF3-5F20-3BEB99CCF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224" y="1048819"/>
            <a:ext cx="7171988" cy="9849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3424BE2-FEE3-3B37-4B5D-6725F89F1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7383" y="4625595"/>
            <a:ext cx="65786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7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TABLE OF CONTENTS</a:t>
            </a:r>
            <a:endParaRPr lang="ru-RU" sz="3200" b="1" dirty="0">
              <a:ln>
                <a:noFill/>
              </a:ln>
              <a:solidFill>
                <a:srgbClr val="130B77"/>
              </a:solidFill>
              <a:effectLst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9F9787-A933-B82F-1BA5-2103E84929AA}"/>
              </a:ext>
            </a:extLst>
          </p:cNvPr>
          <p:cNvSpPr txBox="1"/>
          <p:nvPr/>
        </p:nvSpPr>
        <p:spPr>
          <a:xfrm>
            <a:off x="3285050" y="1181796"/>
            <a:ext cx="5581583" cy="428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800" dirty="0"/>
              <a:t>Longitudinal Dynamic</a:t>
            </a:r>
            <a:endParaRPr lang="ru-RU" sz="2800" b="1" dirty="0">
              <a:solidFill>
                <a:srgbClr val="130B77"/>
              </a:solidFill>
            </a:endParaRP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800" dirty="0"/>
              <a:t>Transition Energy</a:t>
            </a:r>
            <a:endParaRPr lang="ru-RU" sz="2800" dirty="0"/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800" dirty="0"/>
              <a:t>Barrier Bucket 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800" dirty="0"/>
              <a:t>Impedances</a:t>
            </a:r>
            <a:endParaRPr lang="ru-RU" sz="2800" dirty="0"/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800" dirty="0"/>
              <a:t>BLonD</a:t>
            </a:r>
            <a:endParaRPr lang="ru-RU" sz="2800" dirty="0"/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C795757F-55BF-A660-B754-93965AD6B1E0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7" name="テキスト ボックス 91">
            <a:extLst>
              <a:ext uri="{FF2B5EF4-FFF2-40B4-BE49-F238E27FC236}">
                <a16:creationId xmlns:a16="http://schemas.microsoft.com/office/drawing/2014/main" id="{1E696817-8D28-E40F-B658-990547CD1148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3863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 </a:t>
            </a:r>
            <a:r>
              <a:rPr lang="en-US" sz="3200" dirty="0"/>
              <a:t>RF Impedances NICA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35D99-C814-60D3-17E1-75B7ABA2B375}"/>
              </a:ext>
            </a:extLst>
          </p:cNvPr>
          <p:cNvSpPr txBox="1"/>
          <p:nvPr/>
        </p:nvSpPr>
        <p:spPr>
          <a:xfrm>
            <a:off x="128222" y="5524663"/>
            <a:ext cx="3776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effectLst/>
                <a:latin typeface="Helvetica" pitchFamily="2" charset="0"/>
              </a:rPr>
              <a:t>П.Р. Зенкевич, А.А. Коломиец</a:t>
            </a:r>
            <a:endParaRPr lang="en-US" sz="1200" dirty="0">
              <a:latin typeface="Helvetica" pitchFamily="2" charset="0"/>
            </a:endParaRPr>
          </a:p>
          <a:p>
            <a:r>
              <a:rPr lang="ru-RU" sz="1200" dirty="0">
                <a:latin typeface="Helvetica" pitchFamily="2" charset="0"/>
              </a:rPr>
              <a:t>Э</a:t>
            </a:r>
            <a:r>
              <a:rPr lang="ru-RU" sz="1200" dirty="0">
                <a:effectLst/>
                <a:latin typeface="Helvetica" pitchFamily="2" charset="0"/>
              </a:rPr>
              <a:t>лектромагнитное моделирование</a:t>
            </a:r>
          </a:p>
          <a:p>
            <a:r>
              <a:rPr lang="ru-RU" sz="1200" dirty="0">
                <a:effectLst/>
                <a:latin typeface="Helvetica" pitchFamily="2" charset="0"/>
              </a:rPr>
              <a:t>элементов структуры коллайдера </a:t>
            </a:r>
            <a:r>
              <a:rPr lang="en-US" sz="1200" dirty="0">
                <a:effectLst/>
                <a:latin typeface="Helvetica" pitchFamily="2" charset="0"/>
              </a:rPr>
              <a:t>NICA</a:t>
            </a:r>
            <a:endParaRPr lang="ru-RU" sz="1200" dirty="0">
              <a:effectLst/>
              <a:latin typeface="Helvetica" pitchFamily="2" charset="0"/>
            </a:endParaRPr>
          </a:p>
          <a:p>
            <a:r>
              <a:rPr lang="ru-RU" sz="1200" dirty="0">
                <a:effectLst/>
                <a:latin typeface="Helvetica" pitchFamily="2" charset="0"/>
              </a:rPr>
              <a:t>Письма в ЭЧАЯ. 2020. Т. 17, № 4(229). С. 445–452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96B76A-794E-9C98-45D8-CC0233054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08" y="2322651"/>
            <a:ext cx="7262660" cy="31232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D5947B-0003-57C3-03EB-6B43C946F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08" y="1049456"/>
            <a:ext cx="6892718" cy="112505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6BECD7-7ED9-8DE7-3DCF-72EDB6347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784" y="930961"/>
            <a:ext cx="3595108" cy="28144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CCDD7D4-1B47-1BA7-1506-4FD6F2985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5865" y="3731531"/>
            <a:ext cx="3569167" cy="268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31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BB RF1 Impedances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FAE32-DBD2-C674-3E9E-C89612EF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276" y="3626723"/>
            <a:ext cx="3610573" cy="208357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8E8ABBB-2A9B-AF5C-32B7-8B5A870E2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44" y="1081198"/>
            <a:ext cx="6197600" cy="2032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9CB1E9-39A7-5E73-76F0-177CFD682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45" y="3526072"/>
            <a:ext cx="4262146" cy="1749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08C098-D85B-C6A2-8ADF-722FF845609F}"/>
              </a:ext>
            </a:extLst>
          </p:cNvPr>
          <p:cNvSpPr txBox="1"/>
          <p:nvPr/>
        </p:nvSpPr>
        <p:spPr>
          <a:xfrm>
            <a:off x="667075" y="3080623"/>
            <a:ext cx="5318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" pitchFamily="2" charset="0"/>
              </a:rPr>
              <a:t>Equivalent circuit of one ring (from the 1st to the 19th).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66C3A-434C-6CAE-DEBF-5FBF8E826249}"/>
              </a:ext>
            </a:extLst>
          </p:cNvPr>
          <p:cNvSpPr txBox="1"/>
          <p:nvPr/>
        </p:nvSpPr>
        <p:spPr>
          <a:xfrm>
            <a:off x="4951146" y="4062785"/>
            <a:ext cx="15296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" pitchFamily="2" charset="0"/>
              </a:rPr>
              <a:t>Last ring and accelerating gap.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8E0DC3-53F7-DD17-E4C7-C6F40732EB17}"/>
              </a:ext>
            </a:extLst>
          </p:cNvPr>
          <p:cNvSpPr txBox="1"/>
          <p:nvPr/>
        </p:nvSpPr>
        <p:spPr>
          <a:xfrm>
            <a:off x="7720230" y="5730904"/>
            <a:ext cx="3742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" pitchFamily="2" charset="0"/>
              </a:rPr>
              <a:t>System impedance calculated by equivalent circuit impedance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203197-164D-0B7C-C95C-7981D7087076}"/>
              </a:ext>
            </a:extLst>
          </p:cNvPr>
          <p:cNvSpPr txBox="1"/>
          <p:nvPr/>
        </p:nvSpPr>
        <p:spPr>
          <a:xfrm>
            <a:off x="206525" y="5470677"/>
            <a:ext cx="3910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A.M. Malyshev and others, Barrier station RF1 of the NICA collider. Design features and influence on beam dynamics, RuPAC2021, </a:t>
            </a:r>
            <a:r>
              <a:rPr lang="en-US" sz="1200" dirty="0" err="1">
                <a:effectLst/>
                <a:latin typeface="Helvetica" pitchFamily="2" charset="0"/>
              </a:rPr>
              <a:t>Alushta</a:t>
            </a:r>
            <a:r>
              <a:rPr lang="en-US" sz="1200" dirty="0">
                <a:effectLst/>
                <a:latin typeface="Helvetica" pitchFamily="2" charset="0"/>
              </a:rPr>
              <a:t>, Russia, doi:10.18429/JACoW-RuPAC2021-WEPSC15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5B7A569-DD20-57E8-E383-BF4ED85429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864" y="1077321"/>
            <a:ext cx="4174370" cy="24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84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BB RF1 Impedances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FAE32-DBD2-C674-3E9E-C89612EF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276" y="3626723"/>
            <a:ext cx="3610573" cy="20835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8E0DC3-53F7-DD17-E4C7-C6F40732EB17}"/>
              </a:ext>
            </a:extLst>
          </p:cNvPr>
          <p:cNvSpPr txBox="1"/>
          <p:nvPr/>
        </p:nvSpPr>
        <p:spPr>
          <a:xfrm>
            <a:off x="7720230" y="5730904"/>
            <a:ext cx="3742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" pitchFamily="2" charset="0"/>
              </a:rPr>
              <a:t>System impedance calculated by equivalent circuit impedance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203197-164D-0B7C-C95C-7981D7087076}"/>
              </a:ext>
            </a:extLst>
          </p:cNvPr>
          <p:cNvSpPr txBox="1"/>
          <p:nvPr/>
        </p:nvSpPr>
        <p:spPr>
          <a:xfrm>
            <a:off x="206525" y="5470677"/>
            <a:ext cx="3910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A.M. Malyshev and others, Barrier station RF1 of the NICA collider. Design features and influence on beam dynamics, RuPAC2021, </a:t>
            </a:r>
            <a:r>
              <a:rPr lang="en-US" sz="1200" dirty="0" err="1">
                <a:effectLst/>
                <a:latin typeface="Helvetica" pitchFamily="2" charset="0"/>
              </a:rPr>
              <a:t>Alushta</a:t>
            </a:r>
            <a:r>
              <a:rPr lang="en-US" sz="1200" dirty="0">
                <a:effectLst/>
                <a:latin typeface="Helvetica" pitchFamily="2" charset="0"/>
              </a:rPr>
              <a:t>, Russia, doi:10.18429/JACoW-RuPAC2021-WEPSC15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5B7A569-DD20-57E8-E383-BF4ED8542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864" y="1077321"/>
            <a:ext cx="4174370" cy="24689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1BD369-7017-9CA2-8D8E-DAD2B7A6B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59" y="1008218"/>
            <a:ext cx="4048669" cy="436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41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1946955"/>
            <a:ext cx="12179998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130B77"/>
                </a:solidFill>
                <a:latin typeface="+mn-lt"/>
              </a:rPr>
              <a:t>BLonD</a:t>
            </a:r>
            <a:br>
              <a:rPr lang="en-US" sz="4800" b="1" dirty="0">
                <a:solidFill>
                  <a:srgbClr val="130B77"/>
                </a:solidFill>
                <a:latin typeface="+mn-lt"/>
              </a:rPr>
            </a:br>
            <a:r>
              <a:rPr lang="en-US" sz="4800" b="1" dirty="0">
                <a:solidFill>
                  <a:srgbClr val="130B77"/>
                </a:solidFill>
                <a:latin typeface="+mn-lt"/>
              </a:rPr>
              <a:t>Beam Longitudinal Dynamic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E76EB-2F4A-FB3A-C922-BF4EAB29C767}"/>
              </a:ext>
            </a:extLst>
          </p:cNvPr>
          <p:cNvSpPr txBox="1"/>
          <p:nvPr/>
        </p:nvSpPr>
        <p:spPr>
          <a:xfrm>
            <a:off x="9461034" y="6100236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https://blond.web.cern.ch/</a:t>
            </a:r>
            <a:endParaRPr lang="ru-RU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011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BLonD. Scheme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548760-B96D-DEB2-71B9-EAE0C0C1CD67}"/>
              </a:ext>
            </a:extLst>
          </p:cNvPr>
          <p:cNvSpPr txBox="1"/>
          <p:nvPr/>
        </p:nvSpPr>
        <p:spPr>
          <a:xfrm>
            <a:off x="8873066" y="1151150"/>
            <a:ext cx="2954887" cy="258532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RF 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Impedance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Induce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77B657-6DC1-EFB7-C34C-687079CA2974}"/>
              </a:ext>
            </a:extLst>
          </p:cNvPr>
          <p:cNvSpPr txBox="1"/>
          <p:nvPr/>
        </p:nvSpPr>
        <p:spPr>
          <a:xfrm>
            <a:off x="8280400" y="5783560"/>
            <a:ext cx="3692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P. F. Derwent, Implementation of BLonD for Booster Simulations, Beams-doc # 8690, </a:t>
            </a:r>
            <a:r>
              <a:rPr lang="ru-RU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2020</a:t>
            </a:r>
            <a:endParaRPr lang="en-US" sz="1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1FBADA8-2C38-B0E2-7E83-E114AE017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08" y="1203364"/>
            <a:ext cx="6166150" cy="507140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AEFA287-D483-04E1-81C2-B08793F7E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732" y="4130261"/>
            <a:ext cx="6571826" cy="123977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5FDE40-9C7F-C2EE-168E-32A02BA0609B}"/>
              </a:ext>
            </a:extLst>
          </p:cNvPr>
          <p:cNvSpPr txBox="1"/>
          <p:nvPr/>
        </p:nvSpPr>
        <p:spPr>
          <a:xfrm>
            <a:off x="7209366" y="1105269"/>
            <a:ext cx="166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BLonD Classes:</a:t>
            </a:r>
          </a:p>
        </p:txBody>
      </p:sp>
    </p:spTree>
    <p:extLst>
      <p:ext uri="{BB962C8B-B14F-4D97-AF65-F5344CB8AC3E}">
        <p14:creationId xmlns:p14="http://schemas.microsoft.com/office/powerpoint/2010/main" val="49695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BLonD. Ring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3F3AE9-1FA9-8E9C-7D0D-F0517A44E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1" y="976586"/>
            <a:ext cx="5641823" cy="52947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3D57A1-CD2D-ADC4-B689-7AC540394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78" y="976237"/>
            <a:ext cx="6085333" cy="53905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2DAAFF-3C2B-32C9-20A2-79DB6D034F82}"/>
              </a:ext>
            </a:extLst>
          </p:cNvPr>
          <p:cNvSpPr txBox="1"/>
          <p:nvPr/>
        </p:nvSpPr>
        <p:spPr>
          <a:xfrm>
            <a:off x="9461034" y="6100236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https://blond.web.cern.ch/</a:t>
            </a:r>
            <a:endParaRPr lang="ru-RU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696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BLonD. Beam &amp; Distribution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CDE9F7-E1FA-12D8-B697-2EA3B2457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3" y="1155700"/>
            <a:ext cx="6050950" cy="41027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FBCC6D-F9BE-0CF9-21F3-B6771F6FD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643" y="1155700"/>
            <a:ext cx="5758780" cy="4102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84A5D2-4EC4-9D99-27B5-E2E584532FD8}"/>
              </a:ext>
            </a:extLst>
          </p:cNvPr>
          <p:cNvSpPr txBox="1"/>
          <p:nvPr/>
        </p:nvSpPr>
        <p:spPr>
          <a:xfrm>
            <a:off x="9461034" y="6100236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https://blond.web.cern.ch/</a:t>
            </a:r>
            <a:endParaRPr lang="ru-RU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47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BLonD. RF Station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E5DC63C-7050-E455-D702-B8A14FBB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71" y="987072"/>
            <a:ext cx="5636600" cy="534207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043C447-3A87-1339-0F12-1E6108434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2" y="987072"/>
            <a:ext cx="6152685" cy="49542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029FB6-46E6-6416-D782-A9191BB07996}"/>
              </a:ext>
            </a:extLst>
          </p:cNvPr>
          <p:cNvSpPr txBox="1"/>
          <p:nvPr/>
        </p:nvSpPr>
        <p:spPr>
          <a:xfrm>
            <a:off x="9461034" y="6100236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https://blond.web.cern.ch/</a:t>
            </a:r>
            <a:endParaRPr lang="ru-RU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972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BLonD. Profile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00E202-3A95-77D9-D69E-79DF4B3B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811" y="1091681"/>
            <a:ext cx="7320378" cy="45446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4DD74A-F590-9B9E-C11C-EFDFBA734776}"/>
              </a:ext>
            </a:extLst>
          </p:cNvPr>
          <p:cNvSpPr txBox="1"/>
          <p:nvPr/>
        </p:nvSpPr>
        <p:spPr>
          <a:xfrm>
            <a:off x="9461034" y="6100236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https://blond.web.cern.ch/</a:t>
            </a:r>
            <a:endParaRPr lang="ru-RU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91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BLonD. Tracker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40BD85-7541-33F8-F2FE-39D87E95E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5" y="1068030"/>
            <a:ext cx="6409548" cy="1641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EAA12C-629C-00F0-66B9-54B885FD4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51" y="2818085"/>
            <a:ext cx="5947798" cy="15483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4272A5-9D07-28B1-5913-B0C428248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28" y="1247725"/>
            <a:ext cx="5422769" cy="288424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1DE4BBF-21F5-D8CF-00DC-765279137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028" y="4145534"/>
            <a:ext cx="5422769" cy="1940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2B7D2E-5E76-E569-3C1F-1E9E2A812DD1}"/>
              </a:ext>
            </a:extLst>
          </p:cNvPr>
          <p:cNvSpPr txBox="1"/>
          <p:nvPr/>
        </p:nvSpPr>
        <p:spPr>
          <a:xfrm>
            <a:off x="9461034" y="6100236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https://blond.web.cern.ch/</a:t>
            </a:r>
            <a:endParaRPr lang="ru-RU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12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2685618"/>
            <a:ext cx="1217999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>
                <a:latin typeface="+mn-lt"/>
              </a:rPr>
              <a:t>Longitudinal Dynamic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469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BLonD. Resonators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0AE839-E0B5-04E7-C919-014885C06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948" y="946257"/>
            <a:ext cx="3595108" cy="2814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5B64EC-65E7-E3F3-F034-3FB27E6EE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029" y="3746827"/>
            <a:ext cx="3569167" cy="2688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A321AF-62E7-5C0C-A0A1-6803C896D612}"/>
              </a:ext>
            </a:extLst>
          </p:cNvPr>
          <p:cNvSpPr txBox="1"/>
          <p:nvPr/>
        </p:nvSpPr>
        <p:spPr>
          <a:xfrm>
            <a:off x="6888356" y="923759"/>
            <a:ext cx="1253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Low frequency</a:t>
            </a:r>
            <a:endParaRPr lang="ru-R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6BE09-7245-D841-78B3-D6FFE527072D}"/>
              </a:ext>
            </a:extLst>
          </p:cNvPr>
          <p:cNvSpPr txBox="1"/>
          <p:nvPr/>
        </p:nvSpPr>
        <p:spPr>
          <a:xfrm>
            <a:off x="6888356" y="3379011"/>
            <a:ext cx="1293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High frequency</a:t>
            </a:r>
            <a:endParaRPr lang="ru-RU" sz="1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DAA4F84-0A92-D102-C813-9E610A25B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252" y="3942769"/>
            <a:ext cx="3132279" cy="131628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D5239F5-82BE-49C4-0762-90A2949A4F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11580"/>
            <a:ext cx="4842456" cy="552246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C87A851-5FF6-223C-927C-A0E3D33EAF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2456" y="1716807"/>
            <a:ext cx="3677492" cy="9666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EB4416-859F-DA23-CA63-683FE58C108D}"/>
              </a:ext>
            </a:extLst>
          </p:cNvPr>
          <p:cNvSpPr txBox="1"/>
          <p:nvPr/>
        </p:nvSpPr>
        <p:spPr>
          <a:xfrm>
            <a:off x="4842456" y="121842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RF1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98277E-5484-2923-25CE-7648BF2ABAE2}"/>
              </a:ext>
            </a:extLst>
          </p:cNvPr>
          <p:cNvSpPr txBox="1"/>
          <p:nvPr/>
        </p:nvSpPr>
        <p:spPr>
          <a:xfrm>
            <a:off x="6681202" y="6135038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https://blond.web.cern.ch/</a:t>
            </a:r>
            <a:endParaRPr lang="ru-RU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761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BLonD. Inductive Impedance (SC) – Induced Voltage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03B3A8D-6EC6-6A58-D4D1-FF5F13F3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8" y="1048819"/>
            <a:ext cx="5838412" cy="392498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12E9CEC-B1CB-ECB1-736B-9B6B6A4E7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414" y="1048819"/>
            <a:ext cx="6329584" cy="26463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D83E32-EAB4-B746-39B2-C33DA7123A67}"/>
              </a:ext>
            </a:extLst>
          </p:cNvPr>
          <p:cNvSpPr txBox="1"/>
          <p:nvPr/>
        </p:nvSpPr>
        <p:spPr>
          <a:xfrm>
            <a:off x="9461034" y="6100236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https://blond.web.cern.ch/</a:t>
            </a:r>
            <a:endParaRPr lang="ru-RU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74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BLonD. Users Impedance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0CE161-D96F-DB1C-4043-8FA44AEAF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058" y="993007"/>
            <a:ext cx="6453568" cy="5143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457A22-5675-68E1-32BF-98D3A7FC88BE}"/>
              </a:ext>
            </a:extLst>
          </p:cNvPr>
          <p:cNvSpPr txBox="1"/>
          <p:nvPr/>
        </p:nvSpPr>
        <p:spPr>
          <a:xfrm>
            <a:off x="9461034" y="6100236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https://blond.web.cern.ch/</a:t>
            </a:r>
            <a:endParaRPr lang="ru-RU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238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Fourier Expansion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0B6076-B52C-6222-08F1-32FB0078D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11" y="1373541"/>
            <a:ext cx="4699000" cy="1079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7D3932-AD80-3B1B-6D19-207DB3E5C9AE}"/>
              </a:ext>
            </a:extLst>
          </p:cNvPr>
          <p:cNvSpPr txBox="1"/>
          <p:nvPr/>
        </p:nvSpPr>
        <p:spPr>
          <a:xfrm>
            <a:off x="8060267" y="5879637"/>
            <a:ext cx="4044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Mihaly </a:t>
            </a:r>
            <a:r>
              <a:rPr lang="en-US" sz="1200" dirty="0" err="1">
                <a:effectLst/>
                <a:latin typeface="Helvetica" pitchFamily="2" charset="0"/>
                <a:cs typeface="Times New Roman" panose="02020603050405020304" pitchFamily="18" charset="0"/>
              </a:rPr>
              <a:t>Vadai</a:t>
            </a:r>
            <a:r>
              <a:rPr lang="en-US" sz="1200" dirty="0">
                <a:latin typeface="Helvetica" pitchFamily="2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Beam Loss Reduction by Barrier Buckets</a:t>
            </a:r>
          </a:p>
          <a:p>
            <a:r>
              <a:rPr lang="en-US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in the CERN Accelerator Complex, CERN, Geneva, </a:t>
            </a:r>
            <a:r>
              <a:rPr lang="ru-RU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2021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AD2307-623B-B802-A2E9-F4A25CBB0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11" y="2846563"/>
            <a:ext cx="4394200" cy="66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54071F-4CAF-2E49-D46B-C68407896841}"/>
              </a:ext>
            </a:extLst>
          </p:cNvPr>
          <p:cNvSpPr txBox="1"/>
          <p:nvPr/>
        </p:nvSpPr>
        <p:spPr>
          <a:xfrm>
            <a:off x="219308" y="963955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Square signal</a:t>
            </a:r>
            <a:endParaRPr lang="ru-RU" u="sng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2ADC7D-BB95-BF33-5F59-6EF1C1D05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08" y="3894745"/>
            <a:ext cx="3721100" cy="50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4DAEE0-4DA7-5D78-47D6-602D9C45007B}"/>
              </a:ext>
            </a:extLst>
          </p:cNvPr>
          <p:cNvSpPr txBox="1"/>
          <p:nvPr/>
        </p:nvSpPr>
        <p:spPr>
          <a:xfrm>
            <a:off x="230933" y="3505250"/>
            <a:ext cx="18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Sigma modulation</a:t>
            </a:r>
            <a:endParaRPr lang="ru-RU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CC9E7-83FF-6838-169D-BA0A7F983EC2}"/>
              </a:ext>
            </a:extLst>
          </p:cNvPr>
          <p:cNvSpPr txBox="1"/>
          <p:nvPr/>
        </p:nvSpPr>
        <p:spPr>
          <a:xfrm>
            <a:off x="185011" y="2478088"/>
            <a:ext cx="18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Fourier Expansion</a:t>
            </a:r>
            <a:endParaRPr lang="ru-RU" u="sng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6493C3E-BD77-104B-A4B7-16CE5A6C4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33" y="4416622"/>
            <a:ext cx="3873500" cy="4191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13C74-6384-4033-5115-16EAFC7E4F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933" y="4842414"/>
            <a:ext cx="3454400" cy="3556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42F882E-1420-1793-FCB1-CCD8E326F0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308" y="5685450"/>
            <a:ext cx="4203700" cy="4953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D95A043-7224-CB77-2DE6-4F8583F002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6250" y="1148621"/>
            <a:ext cx="6172200" cy="23622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AB7C417-F0DD-F870-E014-3BDA539329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0102" y="3786557"/>
            <a:ext cx="6184704" cy="183529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40AD40A-FB0F-0A74-20C8-FF41C4704534}"/>
              </a:ext>
            </a:extLst>
          </p:cNvPr>
          <p:cNvSpPr txBox="1"/>
          <p:nvPr/>
        </p:nvSpPr>
        <p:spPr>
          <a:xfrm>
            <a:off x="230933" y="525706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RF Kick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2265180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5D39FC-B266-1938-0381-28B70C668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176" y="3212608"/>
            <a:ext cx="3511379" cy="267993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8057FEB-BDF6-C837-8C55-178CA0323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07" y="4542498"/>
            <a:ext cx="4105919" cy="188872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BADB2A1-402E-EB6C-B1B5-644915B51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07" y="71011"/>
            <a:ext cx="6091774" cy="448156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2E98697-1CDB-CF4F-E024-B18278952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1394" y="418397"/>
            <a:ext cx="3570941" cy="279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10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Separatrix of BB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DF0352-ECB2-3944-971A-E735256B0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499" y="954023"/>
            <a:ext cx="6727929" cy="54331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A64F7E-438F-3DA1-3E64-726AD0224A51}"/>
              </a:ext>
            </a:extLst>
          </p:cNvPr>
          <p:cNvSpPr txBox="1"/>
          <p:nvPr/>
        </p:nvSpPr>
        <p:spPr>
          <a:xfrm>
            <a:off x="204283" y="5840009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</p:spTree>
    <p:extLst>
      <p:ext uri="{BB962C8B-B14F-4D97-AF65-F5344CB8AC3E}">
        <p14:creationId xmlns:p14="http://schemas.microsoft.com/office/powerpoint/2010/main" val="3218864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RF1 vs SC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E6F7DF-1031-1B97-936B-935C839AD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403" y="1247921"/>
            <a:ext cx="6016541" cy="4505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C3A201-F3DE-C17B-0898-622D13FCD98D}"/>
              </a:ext>
            </a:extLst>
          </p:cNvPr>
          <p:cNvSpPr txBox="1"/>
          <p:nvPr/>
        </p:nvSpPr>
        <p:spPr>
          <a:xfrm>
            <a:off x="9461034" y="6100236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https://blond.web.cern.ch/</a:t>
            </a:r>
            <a:endParaRPr lang="ru-RU" sz="1200" dirty="0">
              <a:latin typeface="Helvetica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EBF906-113E-EF61-15D3-E45DD9E8E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56" y="1264709"/>
            <a:ext cx="5781095" cy="45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6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Effect of High Order MCF 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A4AF73B-3F9D-F12F-020F-2194AA77F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1" y="3732155"/>
            <a:ext cx="2826729" cy="2654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74ECE5-BFC4-9D33-99D2-ABC163A3F9EB}"/>
                  </a:ext>
                </a:extLst>
              </p:cNvPr>
              <p:cNvSpPr txBox="1"/>
              <p:nvPr/>
            </p:nvSpPr>
            <p:spPr>
              <a:xfrm>
                <a:off x="-12001" y="2636470"/>
                <a:ext cx="3238835" cy="1118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r>
                  <a:rPr lang="en-US" sz="1600" dirty="0"/>
                  <a:t> – smooth increase (2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stage)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SC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BB RF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0,1,2</m:t>
                        </m:r>
                      </m:sub>
                    </m:sSub>
                  </m:oMath>
                </a14:m>
                <a:r>
                  <a:rPr lang="en-US" sz="1600" dirty="0"/>
                  <a:t> stationary</a:t>
                </a:r>
                <a:endParaRPr lang="ru-RU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74ECE5-BFC4-9D33-99D2-ABC163A3F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001" y="2636470"/>
                <a:ext cx="3238835" cy="1118768"/>
              </a:xfrm>
              <a:prstGeom prst="rect">
                <a:avLst/>
              </a:prstGeom>
              <a:blipFill>
                <a:blip r:embed="rId4"/>
                <a:stretch>
                  <a:fillRect l="-784" t="-1124" b="-3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FEEC49-371E-09C0-3111-9D5273505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974" y="1848422"/>
            <a:ext cx="4722024" cy="4582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A46A2E5-6E49-1AAE-29D5-112552E09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87" y="986494"/>
            <a:ext cx="7156929" cy="151134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2F00CC6-F52E-29AD-02B0-329430862B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101" y="3983871"/>
            <a:ext cx="2578899" cy="2417086"/>
          </a:xfrm>
          <a:prstGeom prst="rect">
            <a:avLst/>
          </a:prstGeom>
        </p:spPr>
      </p:pic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A48DAF3D-4F39-0183-A2EB-56041378CBCC}"/>
              </a:ext>
            </a:extLst>
          </p:cNvPr>
          <p:cNvCxnSpPr>
            <a:cxnSpLocks/>
          </p:cNvCxnSpPr>
          <p:nvPr/>
        </p:nvCxnSpPr>
        <p:spPr>
          <a:xfrm>
            <a:off x="4668863" y="4364145"/>
            <a:ext cx="0" cy="1374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4EF8B35-AEA8-0BA2-EADF-877025823E09}"/>
              </a:ext>
            </a:extLst>
          </p:cNvPr>
          <p:cNvCxnSpPr>
            <a:cxnSpLocks/>
          </p:cNvCxnSpPr>
          <p:nvPr/>
        </p:nvCxnSpPr>
        <p:spPr>
          <a:xfrm>
            <a:off x="4299247" y="4534907"/>
            <a:ext cx="3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6265DE-D1DD-85E8-4F41-4ED685D277DC}"/>
              </a:ext>
            </a:extLst>
          </p:cNvPr>
          <p:cNvSpPr txBox="1"/>
          <p:nvPr/>
        </p:nvSpPr>
        <p:spPr>
          <a:xfrm>
            <a:off x="4361081" y="4592716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  <a:endParaRPr lang="ru-RU" sz="1200" dirty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36EEE0B6-AEC4-A706-CD57-3C1CCF28E352}"/>
              </a:ext>
            </a:extLst>
          </p:cNvPr>
          <p:cNvSpPr>
            <a:spLocks noChangeAspect="1"/>
          </p:cNvSpPr>
          <p:nvPr/>
        </p:nvSpPr>
        <p:spPr>
          <a:xfrm>
            <a:off x="4361081" y="4610469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11EF618-E430-5D7E-FF9D-25B9B7F0851A}"/>
                  </a:ext>
                </a:extLst>
              </p:cNvPr>
              <p:cNvSpPr txBox="1"/>
              <p:nvPr/>
            </p:nvSpPr>
            <p:spPr>
              <a:xfrm>
                <a:off x="3480444" y="2636470"/>
                <a:ext cx="3296543" cy="1351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At 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stage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𝑏𝑒𝑎𝑚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Taking into account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𝑑𝑝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r>
                  <a:rPr lang="en-US" sz="1600" dirty="0"/>
                  <a:t>get a range of 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600" dirty="0"/>
                  <a:t> for different particles</a:t>
                </a:r>
                <a:endParaRPr lang="ru-RU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11EF618-E430-5D7E-FF9D-25B9B7F0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444" y="2636470"/>
                <a:ext cx="3296543" cy="1351845"/>
              </a:xfrm>
              <a:prstGeom prst="rect">
                <a:avLst/>
              </a:prstGeom>
              <a:blipFill>
                <a:blip r:embed="rId8"/>
                <a:stretch>
                  <a:fillRect l="-1154" t="-935" b="-364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321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F1EEC40-DA57-3F36-78E6-EFDB1B814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765" y="1778966"/>
            <a:ext cx="4722025" cy="4582800"/>
          </a:xfrm>
          <a:prstGeom prst="rect">
            <a:avLst/>
          </a:prstGeom>
        </p:spPr>
      </p:pic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Space Charge &amp; RF1 Resonant Impedance Effect at Transition Jump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A4AF73B-3F9D-F12F-020F-2194AA77F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001" y="3732155"/>
            <a:ext cx="2826729" cy="265458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6EE5501-76D9-C01E-4BBC-50A99F223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924082"/>
            <a:ext cx="7743361" cy="142614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0C4FFDB-2AF4-3AFB-9B69-90C468808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322" y="2366790"/>
            <a:ext cx="2140504" cy="1155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74ECE5-BFC4-9D33-99D2-ABC163A3F9EB}"/>
                  </a:ext>
                </a:extLst>
              </p:cNvPr>
              <p:cNvSpPr txBox="1"/>
              <p:nvPr/>
            </p:nvSpPr>
            <p:spPr>
              <a:xfrm>
                <a:off x="34210" y="2465658"/>
                <a:ext cx="2326342" cy="1087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Jump – (3</a:t>
                </a:r>
                <a:r>
                  <a:rPr lang="en-US" sz="1600" baseline="30000" dirty="0"/>
                  <a:t>d</a:t>
                </a:r>
                <a:r>
                  <a:rPr lang="en-US" sz="1600" dirty="0"/>
                  <a:t> stage)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Only SC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RF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0,1,2</m:t>
                        </m:r>
                      </m:sub>
                    </m:sSub>
                  </m:oMath>
                </a14:m>
                <a:r>
                  <a:rPr lang="en-US" sz="1600" dirty="0"/>
                  <a:t> change at a turn</a:t>
                </a:r>
                <a:endParaRPr lang="ru-RU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74ECE5-BFC4-9D33-99D2-ABC163A3F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0" y="2465658"/>
                <a:ext cx="2326342" cy="1087990"/>
              </a:xfrm>
              <a:prstGeom prst="rect">
                <a:avLst/>
              </a:prstGeom>
              <a:blipFill>
                <a:blip r:embed="rId7"/>
                <a:stretch>
                  <a:fillRect l="-1087" t="-1149" r="-543" b="-57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20D67DF-AAB6-93FD-88EA-58F03E111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896" y="3477986"/>
            <a:ext cx="3918086" cy="292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63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What’s Next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75BAC-0242-F745-C671-92FB1CF41766}"/>
              </a:ext>
            </a:extLst>
          </p:cNvPr>
          <p:cNvSpPr txBox="1"/>
          <p:nvPr/>
        </p:nvSpPr>
        <p:spPr>
          <a:xfrm>
            <a:off x="688923" y="3837125"/>
            <a:ext cx="4576574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/>
              <a:t>TO 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Distribution match between 2-3 stages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Modeling 3-4 stages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Transition crossing with Harmonic RF (RF2?)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Another Impedance?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DAE080-9487-CEC1-028D-D4D7C001D4E9}"/>
              </a:ext>
            </a:extLst>
          </p:cNvPr>
          <p:cNvSpPr txBox="1"/>
          <p:nvPr/>
        </p:nvSpPr>
        <p:spPr>
          <a:xfrm>
            <a:off x="688923" y="1126044"/>
            <a:ext cx="3114507" cy="2814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 dirty="0"/>
              <a:t>DONE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BLonD Modeling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High Order MCF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Resonant Impedance RF1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Space Charge Impedance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ADBE3D-7AA4-F369-6DEA-CBF3E533E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032" y="1048819"/>
            <a:ext cx="4828660" cy="45346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1D1AA1-E61F-1896-3F9C-07E95EE2F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947" y="1126044"/>
            <a:ext cx="4357100" cy="4083714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276C6A4-700F-AA71-EB21-E8F35250139D}"/>
              </a:ext>
            </a:extLst>
          </p:cNvPr>
          <p:cNvCxnSpPr>
            <a:cxnSpLocks/>
          </p:cNvCxnSpPr>
          <p:nvPr/>
        </p:nvCxnSpPr>
        <p:spPr>
          <a:xfrm>
            <a:off x="5349088" y="1752194"/>
            <a:ext cx="0" cy="1374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7C56EE1D-232F-2F2C-173B-718C9827647A}"/>
              </a:ext>
            </a:extLst>
          </p:cNvPr>
          <p:cNvCxnSpPr>
            <a:cxnSpLocks/>
          </p:cNvCxnSpPr>
          <p:nvPr/>
        </p:nvCxnSpPr>
        <p:spPr>
          <a:xfrm>
            <a:off x="4746134" y="2817619"/>
            <a:ext cx="3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08163D4-E24C-D0A3-211E-E4E0DD9EB252}"/>
              </a:ext>
            </a:extLst>
          </p:cNvPr>
          <p:cNvSpPr txBox="1"/>
          <p:nvPr/>
        </p:nvSpPr>
        <p:spPr>
          <a:xfrm>
            <a:off x="4746134" y="1965064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  <a:endParaRPr lang="ru-RU" sz="1200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3CA2D6CF-B9EB-127C-3FCE-071FBBB94F7B}"/>
              </a:ext>
            </a:extLst>
          </p:cNvPr>
          <p:cNvSpPr>
            <a:spLocks noChangeAspect="1"/>
          </p:cNvSpPr>
          <p:nvPr/>
        </p:nvSpPr>
        <p:spPr>
          <a:xfrm>
            <a:off x="4749942" y="1992592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0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Equations of Longitudinal Motion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C327177-9654-4FBA-0E7E-DC81BC304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5" y="2813029"/>
            <a:ext cx="4495800" cy="5461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B753E2C-7466-A776-A5F9-2B841D375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833" y="3413883"/>
            <a:ext cx="1206500" cy="5334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600D1F1-0B32-BA36-0F8B-29948C91E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956" y="3413883"/>
            <a:ext cx="1879600" cy="5461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B93157D-A09E-95EB-870A-7A4BF03AF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833" y="4009499"/>
            <a:ext cx="4622800" cy="5461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B8EA12-8257-58A5-BF30-659813C2B560}"/>
              </a:ext>
            </a:extLst>
          </p:cNvPr>
          <p:cNvSpPr txBox="1"/>
          <p:nvPr/>
        </p:nvSpPr>
        <p:spPr>
          <a:xfrm>
            <a:off x="5564833" y="2365520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Slippage factor</a:t>
            </a:r>
            <a:endParaRPr lang="ru-RU" u="sng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08812B5F-78EB-D266-C5A5-4940F7D25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833" y="1734332"/>
            <a:ext cx="1587500" cy="5715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DE392E-CA18-A339-2321-810635425654}"/>
              </a:ext>
            </a:extLst>
          </p:cNvPr>
          <p:cNvSpPr txBox="1"/>
          <p:nvPr/>
        </p:nvSpPr>
        <p:spPr>
          <a:xfrm>
            <a:off x="7420694" y="1805462"/>
            <a:ext cx="191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– arrival Time drift</a:t>
            </a:r>
            <a:endParaRPr lang="ru-RU" dirty="0"/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9363EEC-C6D6-9527-4E9E-F96C1960B8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4833" y="1009174"/>
            <a:ext cx="4406900" cy="660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0EC359-9240-59A9-0B74-DBC61155B977}"/>
              </a:ext>
            </a:extLst>
          </p:cNvPr>
          <p:cNvSpPr txBox="1"/>
          <p:nvPr/>
        </p:nvSpPr>
        <p:spPr>
          <a:xfrm>
            <a:off x="10111073" y="1154708"/>
            <a:ext cx="142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– Energy Kick</a:t>
            </a:r>
            <a:endParaRPr lang="ru-RU" dirty="0"/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6CA36FCD-4245-7D42-FBFD-792252BAAA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2129" y="5155078"/>
            <a:ext cx="5410200" cy="8255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AECE316-8049-B6FB-39A3-49A5EF671CD9}"/>
              </a:ext>
            </a:extLst>
          </p:cNvPr>
          <p:cNvSpPr txBox="1"/>
          <p:nvPr/>
        </p:nvSpPr>
        <p:spPr>
          <a:xfrm>
            <a:off x="5542129" y="4666228"/>
            <a:ext cx="219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Synchronious</a:t>
            </a:r>
            <a:r>
              <a:rPr lang="en-US" u="sng" dirty="0"/>
              <a:t> Particle</a:t>
            </a:r>
            <a:endParaRPr lang="ru-RU" u="sng" dirty="0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8787BA9-6208-8F5A-742B-E7D332BD9A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153" y="1426496"/>
            <a:ext cx="1577035" cy="150905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99A57D3-A6AC-7FA4-A894-DAFFE2BF670E}"/>
              </a:ext>
            </a:extLst>
          </p:cNvPr>
          <p:cNvSpPr txBox="1"/>
          <p:nvPr/>
        </p:nvSpPr>
        <p:spPr>
          <a:xfrm>
            <a:off x="451153" y="1019384"/>
            <a:ext cx="146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Classical form</a:t>
            </a:r>
            <a:endParaRPr lang="ru-RU" u="sng" dirty="0"/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23EBC31B-8000-B67A-DF7A-CAFE694645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153" y="3008138"/>
            <a:ext cx="4584700" cy="13843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BCDADAD-954D-F8CA-DA47-168FAE714EAF}"/>
              </a:ext>
            </a:extLst>
          </p:cNvPr>
          <p:cNvSpPr txBox="1"/>
          <p:nvPr/>
        </p:nvSpPr>
        <p:spPr>
          <a:xfrm>
            <a:off x="9461034" y="6100236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</a:t>
            </a:r>
            <a:r>
              <a:rPr lang="en-US" sz="1200" dirty="0" err="1">
                <a:latin typeface="Helvetica" pitchFamily="2" charset="0"/>
              </a:rPr>
              <a:t>blond.web.cern.ch</a:t>
            </a:r>
            <a:r>
              <a:rPr lang="en-US" sz="1200" dirty="0">
                <a:latin typeface="Helvetica" pitchFamily="2" charset="0"/>
              </a:rPr>
              <a:t>/</a:t>
            </a:r>
            <a:endParaRPr lang="ru-RU" sz="1200" dirty="0">
              <a:latin typeface="Helvetica" pitchFamily="2" charset="0"/>
            </a:endParaRP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6E126ED9-248A-170A-B2C6-E8E9D341BF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153" y="4508476"/>
            <a:ext cx="2184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26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References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50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B10C6-1A84-10DD-74D4-82B09C9E52AA}"/>
              </a:ext>
            </a:extLst>
          </p:cNvPr>
          <p:cNvSpPr txBox="1"/>
          <p:nvPr/>
        </p:nvSpPr>
        <p:spPr>
          <a:xfrm>
            <a:off x="1197507" y="1236810"/>
            <a:ext cx="97969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dirty="0" err="1">
                <a:effectLst/>
                <a:latin typeface="Helvetica" pitchFamily="2" charset="0"/>
                <a:cs typeface="Times New Roman" panose="02020603050405020304" pitchFamily="18" charset="0"/>
              </a:rPr>
              <a:t>Laclare</a:t>
            </a:r>
            <a:r>
              <a:rPr lang="en-US" b="0" i="0" dirty="0">
                <a:effectLst/>
                <a:latin typeface="Helvetica" pitchFamily="2" charset="0"/>
                <a:cs typeface="Times New Roman" panose="02020603050405020304" pitchFamily="18" charset="0"/>
              </a:rPr>
              <a:t>, J L (ESRF, Grenoble), </a:t>
            </a:r>
            <a:r>
              <a:rPr lang="en-US" b="0" i="0" dirty="0">
                <a:latin typeface="Helvetica" pitchFamily="2" charset="0"/>
                <a:cs typeface="Times New Roman" panose="02020603050405020304" pitchFamily="18" charset="0"/>
              </a:rPr>
              <a:t>C</a:t>
            </a:r>
            <a:r>
              <a:rPr lang="en-US" dirty="0">
                <a:effectLst/>
                <a:latin typeface="Helvetica" pitchFamily="2" charset="0"/>
                <a:cs typeface="Times New Roman" panose="02020603050405020304" pitchFamily="18" charset="0"/>
              </a:rPr>
              <a:t>oasting beam longitudinal coherent instabilities, </a:t>
            </a:r>
            <a:br>
              <a:rPr lang="en-US" dirty="0">
                <a:effectLst/>
                <a:latin typeface="Helvetica" pitchFamily="2" charset="0"/>
                <a:cs typeface="Times New Roman" panose="02020603050405020304" pitchFamily="18" charset="0"/>
              </a:rPr>
            </a:br>
            <a:r>
              <a:rPr lang="en-US" b="0" i="0" dirty="0">
                <a:effectLst/>
                <a:latin typeface="Helvetica" pitchFamily="2" charset="0"/>
                <a:cs typeface="Times New Roman" panose="02020603050405020304" pitchFamily="18" charset="0"/>
              </a:rPr>
              <a:t>CAS - CERN Accelerator School : 5th General Accelerator Physics Course, pp.349-384, </a:t>
            </a:r>
            <a:br>
              <a:rPr lang="en-US" b="0" i="0" dirty="0">
                <a:effectLst/>
                <a:latin typeface="Helvetica" pitchFamily="2" charset="0"/>
                <a:cs typeface="Times New Roman" panose="02020603050405020304" pitchFamily="18" charset="0"/>
              </a:rPr>
            </a:br>
            <a:r>
              <a:rPr lang="en-US" b="0" i="0" dirty="0">
                <a:effectLst/>
                <a:latin typeface="Helvetica" pitchFamily="2" charset="0"/>
                <a:cs typeface="Times New Roman" panose="02020603050405020304" pitchFamily="18" charset="0"/>
              </a:rPr>
              <a:t>DOI: 10.5170/CERN-1994-001.349</a:t>
            </a:r>
            <a:endParaRPr lang="en-US" dirty="0">
              <a:effectLst/>
              <a:latin typeface="Helvetica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  <a:latin typeface="Helvetica" pitchFamily="2" charset="0"/>
              </a:rPr>
              <a:t>Jens </a:t>
            </a:r>
            <a:r>
              <a:rPr lang="en-US" dirty="0" err="1">
                <a:effectLst/>
                <a:latin typeface="Helvetica" pitchFamily="2" charset="0"/>
              </a:rPr>
              <a:t>Schweickhardt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en-US" dirty="0">
                <a:effectLst/>
                <a:latin typeface="Helvetica" pitchFamily="2" charset="0"/>
              </a:rPr>
              <a:t>Modeling and Optimization of Barrier-Bucket RF Systems, 2021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  <a:latin typeface="Helvetica" pitchFamily="2" charset="0"/>
                <a:cs typeface="Times New Roman" panose="02020603050405020304" pitchFamily="18" charset="0"/>
              </a:rPr>
              <a:t>Mihaly </a:t>
            </a:r>
            <a:r>
              <a:rPr lang="en-US" dirty="0" err="1">
                <a:effectLst/>
                <a:latin typeface="Helvetica" pitchFamily="2" charset="0"/>
                <a:cs typeface="Times New Roman" panose="02020603050405020304" pitchFamily="18" charset="0"/>
              </a:rPr>
              <a:t>Vadai</a:t>
            </a:r>
            <a:r>
              <a:rPr lang="en-US" dirty="0">
                <a:latin typeface="Helvetica" pitchFamily="2" charset="0"/>
                <a:cs typeface="Times New Roman" panose="02020603050405020304" pitchFamily="18" charset="0"/>
              </a:rPr>
              <a:t>, </a:t>
            </a:r>
            <a:r>
              <a:rPr lang="en-US" dirty="0">
                <a:effectLst/>
                <a:latin typeface="Helvetica" pitchFamily="2" charset="0"/>
                <a:cs typeface="Times New Roman" panose="02020603050405020304" pitchFamily="18" charset="0"/>
              </a:rPr>
              <a:t>Beam Loss Reduction by Barrier Buckets in the CERN Accelerator Complex, </a:t>
            </a:r>
            <a:br>
              <a:rPr lang="en-US" dirty="0">
                <a:effectLst/>
                <a:latin typeface="Helvetica" pitchFamily="2" charset="0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Helvetica" pitchFamily="2" charset="0"/>
                <a:cs typeface="Times New Roman" panose="02020603050405020304" pitchFamily="18" charset="0"/>
              </a:rPr>
              <a:t>CERN, Geneva, </a:t>
            </a:r>
            <a:r>
              <a:rPr lang="ru-RU" dirty="0">
                <a:effectLst/>
                <a:latin typeface="Helvetica" pitchFamily="2" charset="0"/>
                <a:cs typeface="Times New Roman" panose="02020603050405020304" pitchFamily="18" charset="0"/>
              </a:rPr>
              <a:t>2021</a:t>
            </a:r>
            <a:endParaRPr lang="en-US" dirty="0">
              <a:effectLst/>
              <a:latin typeface="Helvetica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effectLst/>
                <a:latin typeface="Helvetica" pitchFamily="2" charset="0"/>
              </a:rPr>
              <a:t>П.Р. Зенкевич, А.А. Коломиец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ru-RU" dirty="0">
                <a:latin typeface="Helvetica" pitchFamily="2" charset="0"/>
              </a:rPr>
              <a:t>Э</a:t>
            </a:r>
            <a:r>
              <a:rPr lang="ru-RU" dirty="0">
                <a:effectLst/>
                <a:latin typeface="Helvetica" pitchFamily="2" charset="0"/>
              </a:rPr>
              <a:t>лектромагнитное моделирование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br>
              <a:rPr lang="en-US" dirty="0">
                <a:effectLst/>
                <a:latin typeface="Helvetica" pitchFamily="2" charset="0"/>
              </a:rPr>
            </a:br>
            <a:r>
              <a:rPr lang="ru-RU" dirty="0">
                <a:effectLst/>
                <a:latin typeface="Helvetica" pitchFamily="2" charset="0"/>
              </a:rPr>
              <a:t>элементов структуры коллайдера </a:t>
            </a:r>
            <a:r>
              <a:rPr lang="en-US" dirty="0">
                <a:effectLst/>
                <a:latin typeface="Helvetica" pitchFamily="2" charset="0"/>
              </a:rPr>
              <a:t>NICA, </a:t>
            </a:r>
            <a:r>
              <a:rPr lang="ru-RU" dirty="0">
                <a:effectLst/>
                <a:latin typeface="Helvetica" pitchFamily="2" charset="0"/>
              </a:rPr>
              <a:t>Письма в ЭЧАЯ. 2020. Т. 17, № 4(229). С. 445–452</a:t>
            </a:r>
            <a:endParaRPr lang="en-US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  <a:latin typeface="Helvetica" pitchFamily="2" charset="0"/>
              </a:rPr>
              <a:t>A. </a:t>
            </a:r>
            <a:r>
              <a:rPr lang="en-US" dirty="0" err="1">
                <a:effectLst/>
                <a:latin typeface="Helvetica" pitchFamily="2" charset="0"/>
              </a:rPr>
              <a:t>Tribendis</a:t>
            </a:r>
            <a:r>
              <a:rPr lang="en-US" dirty="0">
                <a:effectLst/>
                <a:latin typeface="Helvetica" pitchFamily="2" charset="0"/>
              </a:rPr>
              <a:t> and others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en-US" dirty="0" err="1">
                <a:latin typeface="Helvetica" pitchFamily="2" charset="0"/>
              </a:rPr>
              <a:t>C</a:t>
            </a:r>
            <a:r>
              <a:rPr lang="en-US" dirty="0" err="1">
                <a:effectLst/>
                <a:latin typeface="Helvetica" pitchFamily="2" charset="0"/>
              </a:rPr>
              <a:t>onstraction</a:t>
            </a:r>
            <a:r>
              <a:rPr lang="en-US" dirty="0">
                <a:effectLst/>
                <a:latin typeface="Helvetica" pitchFamily="2" charset="0"/>
              </a:rPr>
              <a:t> and first test results of the barrier </a:t>
            </a:r>
            <a:br>
              <a:rPr lang="en-US" dirty="0">
                <a:effectLst/>
                <a:latin typeface="Helvetica" pitchFamily="2" charset="0"/>
              </a:rPr>
            </a:br>
            <a:r>
              <a:rPr lang="en-US" dirty="0">
                <a:effectLst/>
                <a:latin typeface="Helvetica" pitchFamily="2" charset="0"/>
              </a:rPr>
              <a:t>and harmonic RF systems for the NICA collider, IPAC2021, Campinas, SP, Brazil, </a:t>
            </a:r>
            <a:br>
              <a:rPr lang="en-US" dirty="0">
                <a:effectLst/>
                <a:latin typeface="Helvetica" pitchFamily="2" charset="0"/>
              </a:rPr>
            </a:br>
            <a:r>
              <a:rPr lang="en-US" dirty="0">
                <a:effectLst/>
                <a:latin typeface="Helvetica" pitchFamily="2" charset="0"/>
              </a:rPr>
              <a:t>doi:10.18429/JACoW-IPAC2021-MOPAB365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  <a:latin typeface="Helvetica" pitchFamily="2" charset="0"/>
              </a:rPr>
              <a:t>A.M. Malyshev and others, Barrier station RF1 of the NICA collider. </a:t>
            </a:r>
            <a:br>
              <a:rPr lang="en-US" dirty="0">
                <a:effectLst/>
                <a:latin typeface="Helvetica" pitchFamily="2" charset="0"/>
              </a:rPr>
            </a:br>
            <a:r>
              <a:rPr lang="en-US" dirty="0">
                <a:effectLst/>
                <a:latin typeface="Helvetica" pitchFamily="2" charset="0"/>
              </a:rPr>
              <a:t>Design features and influence on beam dynamics, RuPAC2021, </a:t>
            </a:r>
            <a:r>
              <a:rPr lang="en-US" dirty="0" err="1">
                <a:effectLst/>
                <a:latin typeface="Helvetica" pitchFamily="2" charset="0"/>
              </a:rPr>
              <a:t>Alushta</a:t>
            </a:r>
            <a:r>
              <a:rPr lang="en-US" dirty="0">
                <a:effectLst/>
                <a:latin typeface="Helvetica" pitchFamily="2" charset="0"/>
              </a:rPr>
              <a:t>, Russia, </a:t>
            </a:r>
            <a:br>
              <a:rPr lang="en-US" dirty="0">
                <a:effectLst/>
                <a:latin typeface="Helvetica" pitchFamily="2" charset="0"/>
              </a:rPr>
            </a:br>
            <a:r>
              <a:rPr lang="en-US" dirty="0">
                <a:effectLst/>
                <a:latin typeface="Helvetica" pitchFamily="2" charset="0"/>
              </a:rPr>
              <a:t>doi:10.18429/JACoW-RuPAC2021-WEPSC15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  <a:latin typeface="Helvetica" pitchFamily="2" charset="0"/>
                <a:cs typeface="Times New Roman" panose="02020603050405020304" pitchFamily="18" charset="0"/>
              </a:rPr>
              <a:t>P. F. Derwent, Implementation of BLonD for Booster Simulations, Beams-doc # 8690, </a:t>
            </a:r>
            <a:r>
              <a:rPr lang="ru-RU" dirty="0">
                <a:effectLst/>
                <a:latin typeface="Helvetica" pitchFamily="2" charset="0"/>
                <a:cs typeface="Times New Roman" panose="02020603050405020304" pitchFamily="18" charset="0"/>
              </a:rPr>
              <a:t>2020</a:t>
            </a:r>
            <a:endParaRPr lang="en-US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BLonD: https://blond.web.cern.ch/</a:t>
            </a:r>
            <a:endParaRPr lang="ru-RU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7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2685618"/>
            <a:ext cx="1217999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>
                <a:latin typeface="+mn-lt"/>
              </a:rPr>
              <a:t>Transition Energy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6099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Transition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6D8B9D-E4F4-A127-69D2-F352C932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085" y="1319432"/>
            <a:ext cx="9497830" cy="4045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4C54FF-3D37-E60D-8FD5-760E08D16DA4}"/>
              </a:ext>
            </a:extLst>
          </p:cNvPr>
          <p:cNvSpPr txBox="1"/>
          <p:nvPr/>
        </p:nvSpPr>
        <p:spPr>
          <a:xfrm>
            <a:off x="8280400" y="5783560"/>
            <a:ext cx="3692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P. F. Derwent, Implementation of BLonD for Booster Simulations, Beams-doc # 8690, </a:t>
            </a:r>
            <a:r>
              <a:rPr lang="ru-RU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2020</a:t>
            </a:r>
            <a:endParaRPr lang="en-US" sz="1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03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Jump-scheme at NICA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743CF1-09E4-F6A0-1E86-987B77B3D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17" y="2851400"/>
            <a:ext cx="3695700" cy="3378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5FA497-76F6-F112-2E58-4684108FB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179" y="2835902"/>
            <a:ext cx="3810000" cy="33909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C4FCE7-2AC7-6D86-0FEC-01C92D4CD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03" y="1119220"/>
            <a:ext cx="3962400" cy="6477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54A705B-DCC6-3CCE-1061-F6620BDDD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884" y="1119053"/>
            <a:ext cx="2679700" cy="1409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4566CE-582D-99CE-E110-93BBEA70F7DE}"/>
              </a:ext>
            </a:extLst>
          </p:cNvPr>
          <p:cNvSpPr txBox="1"/>
          <p:nvPr/>
        </p:nvSpPr>
        <p:spPr>
          <a:xfrm>
            <a:off x="4286261" y="1257618"/>
            <a:ext cx="204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–</a:t>
            </a:r>
            <a:r>
              <a:rPr lang="en-US" dirty="0"/>
              <a:t> turns before jump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A8032B-5913-8699-01F3-3AA39D61EBBE}"/>
              </a:ext>
            </a:extLst>
          </p:cNvPr>
          <p:cNvSpPr txBox="1"/>
          <p:nvPr/>
        </p:nvSpPr>
        <p:spPr>
          <a:xfrm>
            <a:off x="9708745" y="1177912"/>
            <a:ext cx="161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– turns at jump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A4494E-84E0-D033-D29B-87229E67EA38}"/>
                  </a:ext>
                </a:extLst>
              </p:cNvPr>
              <p:cNvSpPr txBox="1"/>
              <p:nvPr/>
            </p:nvSpPr>
            <p:spPr>
              <a:xfrm>
                <a:off x="9684953" y="1641255"/>
                <a:ext cx="1052596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–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𝑗𝑢𝑚𝑝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A4494E-84E0-D033-D29B-87229E67E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53" y="1641255"/>
                <a:ext cx="1052596" cy="391646"/>
              </a:xfrm>
              <a:prstGeom prst="rect">
                <a:avLst/>
              </a:prstGeom>
              <a:blipFill>
                <a:blip r:embed="rId7"/>
                <a:stretch>
                  <a:fillRect l="-4762" t="-6452" b="-22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F307601-68BA-CFFC-5FD6-0EAC2F7452FF}"/>
              </a:ext>
            </a:extLst>
          </p:cNvPr>
          <p:cNvSpPr txBox="1"/>
          <p:nvPr/>
        </p:nvSpPr>
        <p:spPr>
          <a:xfrm>
            <a:off x="9708745" y="210494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– jump time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7997AF-5D41-DCBE-24E7-B7DA1C11460C}"/>
              </a:ext>
            </a:extLst>
          </p:cNvPr>
          <p:cNvSpPr txBox="1"/>
          <p:nvPr/>
        </p:nvSpPr>
        <p:spPr>
          <a:xfrm>
            <a:off x="201003" y="1988580"/>
            <a:ext cx="445721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</a:rPr>
              <a:t>Here is a 5 different states of longitudinal 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optics based on </a:t>
            </a:r>
            <a:r>
              <a:rPr lang="en-US" sz="1600" b="1" dirty="0">
                <a:effectLst/>
                <a:latin typeface="Arial" panose="020B0604020202020204" pitchFamily="34" charset="0"/>
              </a:rPr>
              <a:t>transition energy</a:t>
            </a:r>
            <a:r>
              <a:rPr lang="en-US" sz="1600" dirty="0"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1) acceleration from injection energy with initial value;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2) smooth increase to peak;  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3) </a:t>
            </a:r>
            <a:r>
              <a:rPr lang="en-US" sz="1600" u="sng" dirty="0">
                <a:effectLst/>
                <a:latin typeface="Arial" panose="020B0604020202020204" pitchFamily="34" charset="0"/>
              </a:rPr>
              <a:t>jump</a:t>
            </a:r>
            <a:r>
              <a:rPr lang="en-US" sz="1600" dirty="0">
                <a:effectLst/>
                <a:latin typeface="Arial" panose="020B0604020202020204" pitchFamily="34" charset="0"/>
              </a:rPr>
              <a:t>;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4) smooth recovery till initial transition;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5) initial value till the experiment energy;</a:t>
            </a:r>
          </a:p>
          <a:p>
            <a:endParaRPr lang="en-US" sz="1600" dirty="0"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effectLst/>
                <a:latin typeface="Arial" panose="020B0604020202020204" pitchFamily="34" charset="0"/>
              </a:rPr>
              <a:t>First defines 3) state based on the maximum available speed of transition shift and available transition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effectLst/>
                <a:latin typeface="Arial" panose="020B0604020202020204" pitchFamily="34" charset="0"/>
              </a:rPr>
              <a:t>Secondly, we can understand states 3 and 4, as they changed parallel to beam energy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effectLst/>
                <a:latin typeface="Arial" panose="020B0604020202020204" pitchFamily="34" charset="0"/>
              </a:rPr>
              <a:t>Finally, states 3 and 5 also can be understand</a:t>
            </a:r>
          </a:p>
          <a:p>
            <a:endParaRPr lang="ru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6FF93-1BE1-FA8A-8162-C692F4E04458}"/>
              </a:ext>
            </a:extLst>
          </p:cNvPr>
          <p:cNvSpPr txBox="1"/>
          <p:nvPr/>
        </p:nvSpPr>
        <p:spPr>
          <a:xfrm>
            <a:off x="5849763" y="3973828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  <a:endParaRPr lang="ru-RU" sz="120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F91388F-14C9-0417-F204-D9643CBCA08E}"/>
              </a:ext>
            </a:extLst>
          </p:cNvPr>
          <p:cNvSpPr>
            <a:spLocks noChangeAspect="1"/>
          </p:cNvSpPr>
          <p:nvPr/>
        </p:nvSpPr>
        <p:spPr>
          <a:xfrm>
            <a:off x="5849763" y="3991581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5712B-ABE1-4194-93E3-039809F7B157}"/>
              </a:ext>
            </a:extLst>
          </p:cNvPr>
          <p:cNvSpPr txBox="1"/>
          <p:nvPr/>
        </p:nvSpPr>
        <p:spPr>
          <a:xfrm>
            <a:off x="6390579" y="3514353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  <a:endParaRPr lang="ru-RU" sz="1200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1697778F-98F9-F067-B66E-245D3BEDE34B}"/>
              </a:ext>
            </a:extLst>
          </p:cNvPr>
          <p:cNvSpPr>
            <a:spLocks noChangeAspect="1"/>
          </p:cNvSpPr>
          <p:nvPr/>
        </p:nvSpPr>
        <p:spPr>
          <a:xfrm>
            <a:off x="6390579" y="3532106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B80CA3-EF26-363A-EB75-183E491EDC83}"/>
              </a:ext>
            </a:extLst>
          </p:cNvPr>
          <p:cNvSpPr txBox="1"/>
          <p:nvPr/>
        </p:nvSpPr>
        <p:spPr>
          <a:xfrm>
            <a:off x="7658241" y="3968373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  <a:endParaRPr lang="ru-RU" sz="1200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21B68B94-5B4E-A246-AACD-2747BE6DDA2A}"/>
              </a:ext>
            </a:extLst>
          </p:cNvPr>
          <p:cNvSpPr>
            <a:spLocks noChangeAspect="1"/>
          </p:cNvSpPr>
          <p:nvPr/>
        </p:nvSpPr>
        <p:spPr>
          <a:xfrm>
            <a:off x="7658241" y="3986126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4E9263-7F67-E3BA-9176-8D7C3354DFC4}"/>
              </a:ext>
            </a:extLst>
          </p:cNvPr>
          <p:cNvSpPr txBox="1"/>
          <p:nvPr/>
        </p:nvSpPr>
        <p:spPr>
          <a:xfrm>
            <a:off x="6830765" y="4844202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  <a:endParaRPr lang="ru-RU" sz="1200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6215BC13-7C7A-14A1-3178-7038FA52B7CE}"/>
              </a:ext>
            </a:extLst>
          </p:cNvPr>
          <p:cNvSpPr>
            <a:spLocks noChangeAspect="1"/>
          </p:cNvSpPr>
          <p:nvPr/>
        </p:nvSpPr>
        <p:spPr>
          <a:xfrm>
            <a:off x="6830765" y="4861955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CE0867-A6E1-A999-CC6B-4DA0554BFAFD}"/>
              </a:ext>
            </a:extLst>
          </p:cNvPr>
          <p:cNvSpPr txBox="1"/>
          <p:nvPr/>
        </p:nvSpPr>
        <p:spPr>
          <a:xfrm>
            <a:off x="6754002" y="3968373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  <a:endParaRPr lang="ru-RU" sz="1200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EA483142-EE31-894F-1AFC-9B699D953BFC}"/>
              </a:ext>
            </a:extLst>
          </p:cNvPr>
          <p:cNvSpPr>
            <a:spLocks noChangeAspect="1"/>
          </p:cNvSpPr>
          <p:nvPr/>
        </p:nvSpPr>
        <p:spPr>
          <a:xfrm>
            <a:off x="6754002" y="3986126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1E2C9F-296F-DD52-509E-A28542518407}"/>
              </a:ext>
            </a:extLst>
          </p:cNvPr>
          <p:cNvSpPr txBox="1"/>
          <p:nvPr/>
        </p:nvSpPr>
        <p:spPr>
          <a:xfrm>
            <a:off x="10491312" y="3954496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  <a:endParaRPr lang="ru-RU" sz="1200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EA311AF3-4E99-9214-766E-C7A62993D2AF}"/>
              </a:ext>
            </a:extLst>
          </p:cNvPr>
          <p:cNvSpPr>
            <a:spLocks noChangeAspect="1"/>
          </p:cNvSpPr>
          <p:nvPr/>
        </p:nvSpPr>
        <p:spPr>
          <a:xfrm>
            <a:off x="10491312" y="3972249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298A06-DA79-5335-77AA-D2249C91EA0D}"/>
              </a:ext>
            </a:extLst>
          </p:cNvPr>
          <p:cNvSpPr txBox="1"/>
          <p:nvPr/>
        </p:nvSpPr>
        <p:spPr>
          <a:xfrm>
            <a:off x="9510465" y="3214876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  <a:endParaRPr lang="ru-RU" sz="1200" dirty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28D08779-9ED6-43EA-5861-273D810687CF}"/>
              </a:ext>
            </a:extLst>
          </p:cNvPr>
          <p:cNvSpPr>
            <a:spLocks noChangeAspect="1"/>
          </p:cNvSpPr>
          <p:nvPr/>
        </p:nvSpPr>
        <p:spPr>
          <a:xfrm>
            <a:off x="9510465" y="3232629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51D5CB-2827-B935-611F-119BD91A0600}"/>
              </a:ext>
            </a:extLst>
          </p:cNvPr>
          <p:cNvSpPr txBox="1"/>
          <p:nvPr/>
        </p:nvSpPr>
        <p:spPr>
          <a:xfrm>
            <a:off x="11337586" y="4820244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  <a:endParaRPr lang="ru-RU" sz="1200" dirty="0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C89ED610-7651-156F-38BA-01393EB13E6E}"/>
              </a:ext>
            </a:extLst>
          </p:cNvPr>
          <p:cNvSpPr>
            <a:spLocks noChangeAspect="1"/>
          </p:cNvSpPr>
          <p:nvPr/>
        </p:nvSpPr>
        <p:spPr>
          <a:xfrm>
            <a:off x="11337586" y="4837997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190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Momentum compaction factor at Transition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D3F1D1-3DD0-3838-D317-B6ACD5472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4" y="1193799"/>
            <a:ext cx="4878936" cy="25364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A367E8-0D80-BA77-55D0-6518D07B3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668" y="1193799"/>
            <a:ext cx="4401016" cy="25396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04E4948-1F43-49E8-1EE3-8CC0513DE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74" y="3921494"/>
            <a:ext cx="4878936" cy="221011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F6FF3E-3234-EE6C-4526-2C17BE423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668" y="3921494"/>
            <a:ext cx="4670415" cy="221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582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12247</TotalTime>
  <Words>2147</Words>
  <Application>Microsoft Macintosh PowerPoint</Application>
  <PresentationFormat>Широкоэкранный</PresentationFormat>
  <Paragraphs>359</Paragraphs>
  <Slides>50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Helvetica</vt:lpstr>
      <vt:lpstr>Helvetica Neue</vt:lpstr>
      <vt:lpstr>Times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Longitudinal dynamic in NICA Barrier Bucket RF System at transition energy including impedances.  Исследование продольной динамики в ВЧ типа Barrier Bucket при критической энергии с учётом импедансов</dc:title>
  <dc:creator>Microsoft Office User</dc:creator>
  <cp:lastModifiedBy>Microsoft Office User</cp:lastModifiedBy>
  <cp:revision>54</cp:revision>
  <dcterms:created xsi:type="dcterms:W3CDTF">2023-07-08T11:46:16Z</dcterms:created>
  <dcterms:modified xsi:type="dcterms:W3CDTF">2024-01-22T13:03:58Z</dcterms:modified>
</cp:coreProperties>
</file>